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9" r:id="rId3"/>
    <p:sldId id="258" r:id="rId4"/>
    <p:sldId id="260" r:id="rId5"/>
    <p:sldId id="263" r:id="rId6"/>
    <p:sldId id="267" r:id="rId7"/>
    <p:sldId id="262" r:id="rId8"/>
    <p:sldId id="261" r:id="rId9"/>
    <p:sldId id="264" r:id="rId10"/>
    <p:sldId id="265" r:id="rId11"/>
    <p:sldId id="266" r:id="rId12"/>
    <p:sldId id="269" r:id="rId13"/>
    <p:sldId id="271" r:id="rId14"/>
    <p:sldId id="286" r:id="rId15"/>
    <p:sldId id="268" r:id="rId16"/>
    <p:sldId id="272" r:id="rId17"/>
    <p:sldId id="273" r:id="rId18"/>
    <p:sldId id="287" r:id="rId19"/>
    <p:sldId id="274" r:id="rId20"/>
    <p:sldId id="275" r:id="rId21"/>
    <p:sldId id="276" r:id="rId22"/>
    <p:sldId id="277" r:id="rId23"/>
    <p:sldId id="278" r:id="rId24"/>
    <p:sldId id="279" r:id="rId25"/>
    <p:sldId id="280" r:id="rId26"/>
    <p:sldId id="281" r:id="rId27"/>
    <p:sldId id="282" r:id="rId28"/>
    <p:sldId id="283" r:id="rId29"/>
    <p:sldId id="284" r:id="rId30"/>
    <p:sldId id="288"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1282"/>
    <p:restoredTop sz="94640"/>
  </p:normalViewPr>
  <p:slideViewPr>
    <p:cSldViewPr snapToGrid="0" snapToObjects="1">
      <p:cViewPr>
        <p:scale>
          <a:sx n="56" d="100"/>
          <a:sy n="56" d="100"/>
        </p:scale>
        <p:origin x="-96" y="1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 accuracy comparison between CIFAR-10</a:t>
            </a:r>
            <a:r>
              <a:rPr lang="en-US" baseline="0"/>
              <a:t> and MNIST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CIFAR-10</c:v>
                </c:pt>
              </c:strCache>
            </c:strRef>
          </c:tx>
          <c:spPr>
            <a:ln w="28575" cap="rnd">
              <a:solidFill>
                <a:schemeClr val="accent1"/>
              </a:solidFill>
              <a:round/>
            </a:ln>
            <a:effectLst/>
          </c:spPr>
          <c:marker>
            <c:symbol val="none"/>
          </c:marker>
          <c:cat>
            <c:strRef>
              <c:f>Sheet1!$A$2:$A$51</c:f>
              <c:strCache>
                <c:ptCount val="50"/>
                <c:pt idx="0">
                  <c:v>step 0</c:v>
                </c:pt>
                <c:pt idx="1">
                  <c:v>step 100</c:v>
                </c:pt>
                <c:pt idx="2">
                  <c:v>step 200</c:v>
                </c:pt>
                <c:pt idx="3">
                  <c:v>step 300</c:v>
                </c:pt>
                <c:pt idx="4">
                  <c:v>step 400</c:v>
                </c:pt>
                <c:pt idx="5">
                  <c:v>step 500</c:v>
                </c:pt>
                <c:pt idx="6">
                  <c:v>step 600</c:v>
                </c:pt>
                <c:pt idx="7">
                  <c:v>step 700</c:v>
                </c:pt>
                <c:pt idx="8">
                  <c:v>step 800</c:v>
                </c:pt>
                <c:pt idx="9">
                  <c:v>step 900</c:v>
                </c:pt>
                <c:pt idx="10">
                  <c:v>step 1000</c:v>
                </c:pt>
                <c:pt idx="11">
                  <c:v>step 1100</c:v>
                </c:pt>
                <c:pt idx="12">
                  <c:v>step 1200</c:v>
                </c:pt>
                <c:pt idx="13">
                  <c:v>step 1300</c:v>
                </c:pt>
                <c:pt idx="14">
                  <c:v>step 1400</c:v>
                </c:pt>
                <c:pt idx="15">
                  <c:v>step 1500</c:v>
                </c:pt>
                <c:pt idx="16">
                  <c:v>step 1600</c:v>
                </c:pt>
                <c:pt idx="17">
                  <c:v>step 1700</c:v>
                </c:pt>
                <c:pt idx="18">
                  <c:v>step 1800</c:v>
                </c:pt>
                <c:pt idx="19">
                  <c:v>step 1900</c:v>
                </c:pt>
                <c:pt idx="20">
                  <c:v>step 2000</c:v>
                </c:pt>
                <c:pt idx="21">
                  <c:v>step 2100</c:v>
                </c:pt>
                <c:pt idx="22">
                  <c:v>step 2200</c:v>
                </c:pt>
                <c:pt idx="23">
                  <c:v>step 2300</c:v>
                </c:pt>
                <c:pt idx="24">
                  <c:v>step 2400</c:v>
                </c:pt>
                <c:pt idx="25">
                  <c:v>step 2500</c:v>
                </c:pt>
                <c:pt idx="26">
                  <c:v>step 2600</c:v>
                </c:pt>
                <c:pt idx="27">
                  <c:v>step 2700</c:v>
                </c:pt>
                <c:pt idx="28">
                  <c:v>step 2800</c:v>
                </c:pt>
                <c:pt idx="29">
                  <c:v>step 2900</c:v>
                </c:pt>
                <c:pt idx="30">
                  <c:v>step 3000</c:v>
                </c:pt>
                <c:pt idx="31">
                  <c:v>step 3100</c:v>
                </c:pt>
                <c:pt idx="32">
                  <c:v>step 3200</c:v>
                </c:pt>
                <c:pt idx="33">
                  <c:v>step 3300</c:v>
                </c:pt>
                <c:pt idx="34">
                  <c:v>step 3400</c:v>
                </c:pt>
                <c:pt idx="35">
                  <c:v>step 3500</c:v>
                </c:pt>
                <c:pt idx="36">
                  <c:v>step 3600</c:v>
                </c:pt>
                <c:pt idx="37">
                  <c:v>step 3700</c:v>
                </c:pt>
                <c:pt idx="38">
                  <c:v>step 3800</c:v>
                </c:pt>
                <c:pt idx="39">
                  <c:v>step 3900</c:v>
                </c:pt>
                <c:pt idx="40">
                  <c:v>step 4000</c:v>
                </c:pt>
                <c:pt idx="41">
                  <c:v>step 4100</c:v>
                </c:pt>
                <c:pt idx="42">
                  <c:v>step 4200</c:v>
                </c:pt>
                <c:pt idx="43">
                  <c:v>step 4300</c:v>
                </c:pt>
                <c:pt idx="44">
                  <c:v>step 4400</c:v>
                </c:pt>
                <c:pt idx="45">
                  <c:v>step 4500</c:v>
                </c:pt>
                <c:pt idx="46">
                  <c:v>step 4600</c:v>
                </c:pt>
                <c:pt idx="47">
                  <c:v>step 4700</c:v>
                </c:pt>
                <c:pt idx="48">
                  <c:v>step 4800</c:v>
                </c:pt>
                <c:pt idx="49">
                  <c:v>step 4900</c:v>
                </c:pt>
              </c:strCache>
            </c:strRef>
          </c:cat>
          <c:val>
            <c:numRef>
              <c:f>Sheet1!$B$2:$B$51</c:f>
              <c:numCache>
                <c:formatCode>General</c:formatCode>
                <c:ptCount val="50"/>
                <c:pt idx="0">
                  <c:v>9.9299999999999999E-2</c:v>
                </c:pt>
                <c:pt idx="1">
                  <c:v>0.30790000000000001</c:v>
                </c:pt>
                <c:pt idx="2">
                  <c:v>0.36459999999999998</c:v>
                </c:pt>
                <c:pt idx="3">
                  <c:v>0.38069999999999998</c:v>
                </c:pt>
                <c:pt idx="4">
                  <c:v>0.40639999999999998</c:v>
                </c:pt>
                <c:pt idx="5">
                  <c:v>0.42049999999999998</c:v>
                </c:pt>
                <c:pt idx="6">
                  <c:v>0.42620000000000002</c:v>
                </c:pt>
                <c:pt idx="7">
                  <c:v>0.44719999999999999</c:v>
                </c:pt>
                <c:pt idx="8">
                  <c:v>0.45019999999999999</c:v>
                </c:pt>
                <c:pt idx="9">
                  <c:v>0.4672</c:v>
                </c:pt>
                <c:pt idx="10">
                  <c:v>0.47839999999999999</c:v>
                </c:pt>
                <c:pt idx="11">
                  <c:v>0.47439999999999999</c:v>
                </c:pt>
                <c:pt idx="12">
                  <c:v>0.49149999999999999</c:v>
                </c:pt>
                <c:pt idx="13">
                  <c:v>0.49399999999999999</c:v>
                </c:pt>
                <c:pt idx="14">
                  <c:v>0.50049999999999994</c:v>
                </c:pt>
                <c:pt idx="15">
                  <c:v>0.5111</c:v>
                </c:pt>
                <c:pt idx="16">
                  <c:v>0.50539999999999996</c:v>
                </c:pt>
                <c:pt idx="17">
                  <c:v>0.51919999999999999</c:v>
                </c:pt>
                <c:pt idx="18">
                  <c:v>0.5242</c:v>
                </c:pt>
                <c:pt idx="19">
                  <c:v>0.52539999999999998</c:v>
                </c:pt>
                <c:pt idx="20">
                  <c:v>0.52880000000000005</c:v>
                </c:pt>
                <c:pt idx="21">
                  <c:v>0.53349999999999997</c:v>
                </c:pt>
                <c:pt idx="22">
                  <c:v>0.53910000000000002</c:v>
                </c:pt>
                <c:pt idx="23">
                  <c:v>0.54339999999999999</c:v>
                </c:pt>
                <c:pt idx="24">
                  <c:v>0.54220000000000002</c:v>
                </c:pt>
                <c:pt idx="25">
                  <c:v>0.55189999999999995</c:v>
                </c:pt>
                <c:pt idx="26">
                  <c:v>0.55510000000000004</c:v>
                </c:pt>
                <c:pt idx="27">
                  <c:v>0.55510000000000004</c:v>
                </c:pt>
                <c:pt idx="28">
                  <c:v>0.55920000000000003</c:v>
                </c:pt>
                <c:pt idx="29">
                  <c:v>0.55330000000000001</c:v>
                </c:pt>
                <c:pt idx="30">
                  <c:v>0.57740000000000002</c:v>
                </c:pt>
                <c:pt idx="31">
                  <c:v>0.56610000000000005</c:v>
                </c:pt>
                <c:pt idx="32">
                  <c:v>0.56620000000000004</c:v>
                </c:pt>
                <c:pt idx="33">
                  <c:v>0.5827</c:v>
                </c:pt>
                <c:pt idx="34">
                  <c:v>0.57620000000000005</c:v>
                </c:pt>
                <c:pt idx="35">
                  <c:v>0.58609999999999995</c:v>
                </c:pt>
                <c:pt idx="36">
                  <c:v>0.57820000000000005</c:v>
                </c:pt>
                <c:pt idx="37">
                  <c:v>0.57750000000000001</c:v>
                </c:pt>
                <c:pt idx="38">
                  <c:v>0.59540000000000004</c:v>
                </c:pt>
                <c:pt idx="39">
                  <c:v>0.58789999999999998</c:v>
                </c:pt>
                <c:pt idx="40">
                  <c:v>0.60229999999999995</c:v>
                </c:pt>
                <c:pt idx="41">
                  <c:v>0.59570000000000001</c:v>
                </c:pt>
                <c:pt idx="42">
                  <c:v>0.59560000000000002</c:v>
                </c:pt>
                <c:pt idx="43">
                  <c:v>0.60509999999999997</c:v>
                </c:pt>
                <c:pt idx="44">
                  <c:v>0.60370000000000001</c:v>
                </c:pt>
                <c:pt idx="45">
                  <c:v>0.61450000000000005</c:v>
                </c:pt>
                <c:pt idx="46">
                  <c:v>0.59640000000000004</c:v>
                </c:pt>
                <c:pt idx="47">
                  <c:v>0.60619999999999996</c:v>
                </c:pt>
                <c:pt idx="48">
                  <c:v>0.61360000000000003</c:v>
                </c:pt>
                <c:pt idx="49">
                  <c:v>0.60940000000000005</c:v>
                </c:pt>
              </c:numCache>
            </c:numRef>
          </c:val>
          <c:smooth val="0"/>
          <c:extLst>
            <c:ext xmlns:c16="http://schemas.microsoft.com/office/drawing/2014/chart" uri="{C3380CC4-5D6E-409C-BE32-E72D297353CC}">
              <c16:uniqueId val="{00000000-5F28-CF46-A627-9BBBC801391C}"/>
            </c:ext>
          </c:extLst>
        </c:ser>
        <c:ser>
          <c:idx val="1"/>
          <c:order val="1"/>
          <c:tx>
            <c:strRef>
              <c:f>Sheet1!$C$1</c:f>
              <c:strCache>
                <c:ptCount val="1"/>
                <c:pt idx="0">
                  <c:v>MNIST</c:v>
                </c:pt>
              </c:strCache>
            </c:strRef>
          </c:tx>
          <c:spPr>
            <a:ln w="28575" cap="rnd">
              <a:solidFill>
                <a:schemeClr val="accent2"/>
              </a:solidFill>
              <a:round/>
            </a:ln>
            <a:effectLst/>
          </c:spPr>
          <c:marker>
            <c:symbol val="none"/>
          </c:marker>
          <c:cat>
            <c:strRef>
              <c:f>Sheet1!$A$2:$A$51</c:f>
              <c:strCache>
                <c:ptCount val="50"/>
                <c:pt idx="0">
                  <c:v>step 0</c:v>
                </c:pt>
                <c:pt idx="1">
                  <c:v>step 100</c:v>
                </c:pt>
                <c:pt idx="2">
                  <c:v>step 200</c:v>
                </c:pt>
                <c:pt idx="3">
                  <c:v>step 300</c:v>
                </c:pt>
                <c:pt idx="4">
                  <c:v>step 400</c:v>
                </c:pt>
                <c:pt idx="5">
                  <c:v>step 500</c:v>
                </c:pt>
                <c:pt idx="6">
                  <c:v>step 600</c:v>
                </c:pt>
                <c:pt idx="7">
                  <c:v>step 700</c:v>
                </c:pt>
                <c:pt idx="8">
                  <c:v>step 800</c:v>
                </c:pt>
                <c:pt idx="9">
                  <c:v>step 900</c:v>
                </c:pt>
                <c:pt idx="10">
                  <c:v>step 1000</c:v>
                </c:pt>
                <c:pt idx="11">
                  <c:v>step 1100</c:v>
                </c:pt>
                <c:pt idx="12">
                  <c:v>step 1200</c:v>
                </c:pt>
                <c:pt idx="13">
                  <c:v>step 1300</c:v>
                </c:pt>
                <c:pt idx="14">
                  <c:v>step 1400</c:v>
                </c:pt>
                <c:pt idx="15">
                  <c:v>step 1500</c:v>
                </c:pt>
                <c:pt idx="16">
                  <c:v>step 1600</c:v>
                </c:pt>
                <c:pt idx="17">
                  <c:v>step 1700</c:v>
                </c:pt>
                <c:pt idx="18">
                  <c:v>step 1800</c:v>
                </c:pt>
                <c:pt idx="19">
                  <c:v>step 1900</c:v>
                </c:pt>
                <c:pt idx="20">
                  <c:v>step 2000</c:v>
                </c:pt>
                <c:pt idx="21">
                  <c:v>step 2100</c:v>
                </c:pt>
                <c:pt idx="22">
                  <c:v>step 2200</c:v>
                </c:pt>
                <c:pt idx="23">
                  <c:v>step 2300</c:v>
                </c:pt>
                <c:pt idx="24">
                  <c:v>step 2400</c:v>
                </c:pt>
                <c:pt idx="25">
                  <c:v>step 2500</c:v>
                </c:pt>
                <c:pt idx="26">
                  <c:v>step 2600</c:v>
                </c:pt>
                <c:pt idx="27">
                  <c:v>step 2700</c:v>
                </c:pt>
                <c:pt idx="28">
                  <c:v>step 2800</c:v>
                </c:pt>
                <c:pt idx="29">
                  <c:v>step 2900</c:v>
                </c:pt>
                <c:pt idx="30">
                  <c:v>step 3000</c:v>
                </c:pt>
                <c:pt idx="31">
                  <c:v>step 3100</c:v>
                </c:pt>
                <c:pt idx="32">
                  <c:v>step 3200</c:v>
                </c:pt>
                <c:pt idx="33">
                  <c:v>step 3300</c:v>
                </c:pt>
                <c:pt idx="34">
                  <c:v>step 3400</c:v>
                </c:pt>
                <c:pt idx="35">
                  <c:v>step 3500</c:v>
                </c:pt>
                <c:pt idx="36">
                  <c:v>step 3600</c:v>
                </c:pt>
                <c:pt idx="37">
                  <c:v>step 3700</c:v>
                </c:pt>
                <c:pt idx="38">
                  <c:v>step 3800</c:v>
                </c:pt>
                <c:pt idx="39">
                  <c:v>step 3900</c:v>
                </c:pt>
                <c:pt idx="40">
                  <c:v>step 4000</c:v>
                </c:pt>
                <c:pt idx="41">
                  <c:v>step 4100</c:v>
                </c:pt>
                <c:pt idx="42">
                  <c:v>step 4200</c:v>
                </c:pt>
                <c:pt idx="43">
                  <c:v>step 4300</c:v>
                </c:pt>
                <c:pt idx="44">
                  <c:v>step 4400</c:v>
                </c:pt>
                <c:pt idx="45">
                  <c:v>step 4500</c:v>
                </c:pt>
                <c:pt idx="46">
                  <c:v>step 4600</c:v>
                </c:pt>
                <c:pt idx="47">
                  <c:v>step 4700</c:v>
                </c:pt>
                <c:pt idx="48">
                  <c:v>step 4800</c:v>
                </c:pt>
                <c:pt idx="49">
                  <c:v>step 4900</c:v>
                </c:pt>
              </c:strCache>
            </c:strRef>
          </c:cat>
          <c:val>
            <c:numRef>
              <c:f>Sheet1!$C$2:$C$51</c:f>
              <c:numCache>
                <c:formatCode>General</c:formatCode>
                <c:ptCount val="50"/>
                <c:pt idx="0">
                  <c:v>0.1137</c:v>
                </c:pt>
                <c:pt idx="1">
                  <c:v>0.21609999999999999</c:v>
                </c:pt>
                <c:pt idx="2">
                  <c:v>0.77290000000000003</c:v>
                </c:pt>
                <c:pt idx="3">
                  <c:v>0.86409999999999998</c:v>
                </c:pt>
                <c:pt idx="4">
                  <c:v>0.88329999999999997</c:v>
                </c:pt>
                <c:pt idx="5">
                  <c:v>0.90269999999999995</c:v>
                </c:pt>
                <c:pt idx="6">
                  <c:v>0.91300000000000003</c:v>
                </c:pt>
                <c:pt idx="7">
                  <c:v>0.92510000000000003</c:v>
                </c:pt>
                <c:pt idx="8">
                  <c:v>0.93049999999999999</c:v>
                </c:pt>
                <c:pt idx="9">
                  <c:v>0.93720000000000003</c:v>
                </c:pt>
                <c:pt idx="10">
                  <c:v>0.9385</c:v>
                </c:pt>
                <c:pt idx="11">
                  <c:v>0.94689999999999996</c:v>
                </c:pt>
                <c:pt idx="12">
                  <c:v>0.95369999999999999</c:v>
                </c:pt>
                <c:pt idx="13">
                  <c:v>0.95350000000000001</c:v>
                </c:pt>
                <c:pt idx="14">
                  <c:v>0.96009999999999995</c:v>
                </c:pt>
                <c:pt idx="15">
                  <c:v>0.95799999999999996</c:v>
                </c:pt>
                <c:pt idx="16">
                  <c:v>0.96560000000000001</c:v>
                </c:pt>
                <c:pt idx="17">
                  <c:v>0.96560000000000001</c:v>
                </c:pt>
                <c:pt idx="18">
                  <c:v>0.96289999999999998</c:v>
                </c:pt>
                <c:pt idx="19">
                  <c:v>0.96819999999999995</c:v>
                </c:pt>
                <c:pt idx="20">
                  <c:v>0.97140000000000004</c:v>
                </c:pt>
                <c:pt idx="21">
                  <c:v>0.97150000000000003</c:v>
                </c:pt>
                <c:pt idx="22">
                  <c:v>0.97209999999999996</c:v>
                </c:pt>
                <c:pt idx="23">
                  <c:v>0.97319999999999995</c:v>
                </c:pt>
                <c:pt idx="24">
                  <c:v>0.9748</c:v>
                </c:pt>
                <c:pt idx="25">
                  <c:v>0.97199999999999998</c:v>
                </c:pt>
                <c:pt idx="26">
                  <c:v>0.97650000000000003</c:v>
                </c:pt>
                <c:pt idx="27">
                  <c:v>0.97760000000000002</c:v>
                </c:pt>
                <c:pt idx="28">
                  <c:v>0.97089999999999999</c:v>
                </c:pt>
                <c:pt idx="29">
                  <c:v>0.97499999999999998</c:v>
                </c:pt>
                <c:pt idx="30">
                  <c:v>0.97760000000000002</c:v>
                </c:pt>
                <c:pt idx="31">
                  <c:v>0.97719999999999996</c:v>
                </c:pt>
                <c:pt idx="32">
                  <c:v>0.97829999999999995</c:v>
                </c:pt>
                <c:pt idx="33">
                  <c:v>0.97970000000000002</c:v>
                </c:pt>
                <c:pt idx="34">
                  <c:v>0.98070000000000002</c:v>
                </c:pt>
                <c:pt idx="35">
                  <c:v>0.98060000000000003</c:v>
                </c:pt>
                <c:pt idx="36">
                  <c:v>0.97889999999999999</c:v>
                </c:pt>
                <c:pt idx="37">
                  <c:v>0.98140000000000005</c:v>
                </c:pt>
                <c:pt idx="38">
                  <c:v>0.98070000000000002</c:v>
                </c:pt>
                <c:pt idx="39">
                  <c:v>0.98060000000000003</c:v>
                </c:pt>
                <c:pt idx="40">
                  <c:v>0.98180000000000001</c:v>
                </c:pt>
                <c:pt idx="41">
                  <c:v>0.98250000000000004</c:v>
                </c:pt>
                <c:pt idx="42">
                  <c:v>0.98209999999999997</c:v>
                </c:pt>
                <c:pt idx="43">
                  <c:v>0.9819</c:v>
                </c:pt>
                <c:pt idx="44">
                  <c:v>0.98270000000000002</c:v>
                </c:pt>
                <c:pt idx="45">
                  <c:v>0.98380000000000001</c:v>
                </c:pt>
                <c:pt idx="46">
                  <c:v>0.98109999999999997</c:v>
                </c:pt>
                <c:pt idx="47">
                  <c:v>0.98170000000000002</c:v>
                </c:pt>
                <c:pt idx="48">
                  <c:v>0.98429999999999995</c:v>
                </c:pt>
                <c:pt idx="49">
                  <c:v>0.98219999999999996</c:v>
                </c:pt>
              </c:numCache>
            </c:numRef>
          </c:val>
          <c:smooth val="0"/>
          <c:extLst>
            <c:ext xmlns:c16="http://schemas.microsoft.com/office/drawing/2014/chart" uri="{C3380CC4-5D6E-409C-BE32-E72D297353CC}">
              <c16:uniqueId val="{00000001-5F28-CF46-A627-9BBBC801391C}"/>
            </c:ext>
          </c:extLst>
        </c:ser>
        <c:dLbls>
          <c:showLegendKey val="0"/>
          <c:showVal val="0"/>
          <c:showCatName val="0"/>
          <c:showSerName val="0"/>
          <c:showPercent val="0"/>
          <c:showBubbleSize val="0"/>
        </c:dLbls>
        <c:smooth val="0"/>
        <c:axId val="1073150368"/>
        <c:axId val="1073152000"/>
      </c:lineChart>
      <c:catAx>
        <c:axId val="10731503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152000"/>
        <c:crosses val="autoZero"/>
        <c:auto val="1"/>
        <c:lblAlgn val="ctr"/>
        <c:lblOffset val="100"/>
        <c:noMultiLvlLbl val="0"/>
      </c:catAx>
      <c:valAx>
        <c:axId val="1073152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3150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355CCA-8852-3645-893A-6611F4868C44}"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D6C24DD6-EDFD-9B4E-8F2A-921D04DCAAE6}">
      <dgm:prSet phldrT="[Text]"/>
      <dgm:spPr/>
      <dgm:t>
        <a:bodyPr/>
        <a:lstStyle/>
        <a:p>
          <a:r>
            <a:rPr lang="en-US" b="1" dirty="0"/>
            <a:t>Deep Learning (Neural Network)</a:t>
          </a:r>
        </a:p>
      </dgm:t>
    </dgm:pt>
    <dgm:pt modelId="{FC4C1158-7EF9-1343-9CED-1732E57F7BCC}" type="parTrans" cxnId="{68CC3AFF-0825-2345-A02E-C2BC166F1AE4}">
      <dgm:prSet/>
      <dgm:spPr/>
      <dgm:t>
        <a:bodyPr/>
        <a:lstStyle/>
        <a:p>
          <a:endParaRPr lang="en-US"/>
        </a:p>
      </dgm:t>
    </dgm:pt>
    <dgm:pt modelId="{CD714925-5792-A04E-B8EF-5A679D66F64D}" type="sibTrans" cxnId="{68CC3AFF-0825-2345-A02E-C2BC166F1AE4}">
      <dgm:prSet/>
      <dgm:spPr/>
      <dgm:t>
        <a:bodyPr/>
        <a:lstStyle/>
        <a:p>
          <a:endParaRPr lang="en-US"/>
        </a:p>
      </dgm:t>
    </dgm:pt>
    <dgm:pt modelId="{D5422EB9-2DA8-ED45-9C1E-8BE3AE58D9D7}">
      <dgm:prSet phldrT="[Text]"/>
      <dgm:spPr/>
      <dgm:t>
        <a:bodyPr/>
        <a:lstStyle/>
        <a:p>
          <a:r>
            <a:rPr lang="en-US" b="1" dirty="0"/>
            <a:t>Supervised</a:t>
          </a:r>
        </a:p>
      </dgm:t>
    </dgm:pt>
    <dgm:pt modelId="{6232DB67-DC30-1443-928F-DF10060C9D03}" type="parTrans" cxnId="{C7505350-2831-E445-82BF-C40C87098E78}">
      <dgm:prSet/>
      <dgm:spPr/>
      <dgm:t>
        <a:bodyPr/>
        <a:lstStyle/>
        <a:p>
          <a:endParaRPr lang="en-US"/>
        </a:p>
      </dgm:t>
    </dgm:pt>
    <dgm:pt modelId="{25D551BE-F209-D749-98E3-24C29B62C357}" type="sibTrans" cxnId="{C7505350-2831-E445-82BF-C40C87098E78}">
      <dgm:prSet/>
      <dgm:spPr/>
      <dgm:t>
        <a:bodyPr/>
        <a:lstStyle/>
        <a:p>
          <a:endParaRPr lang="en-US"/>
        </a:p>
      </dgm:t>
    </dgm:pt>
    <dgm:pt modelId="{A02C391A-0148-014D-9467-768B0AA148AE}">
      <dgm:prSet phldrT="[Text]"/>
      <dgm:spPr/>
      <dgm:t>
        <a:bodyPr/>
        <a:lstStyle/>
        <a:p>
          <a:r>
            <a:rPr lang="en-US" b="1" dirty="0"/>
            <a:t>Convolutional Neural Network</a:t>
          </a:r>
        </a:p>
      </dgm:t>
    </dgm:pt>
    <dgm:pt modelId="{4E766C41-06CC-DE43-AFC0-665DA94D02B0}" type="parTrans" cxnId="{28CEB021-FCC1-5045-88B7-D84299CCE58A}">
      <dgm:prSet/>
      <dgm:spPr/>
      <dgm:t>
        <a:bodyPr/>
        <a:lstStyle/>
        <a:p>
          <a:endParaRPr lang="en-US"/>
        </a:p>
      </dgm:t>
    </dgm:pt>
    <dgm:pt modelId="{8BE06488-140F-0541-8210-578DE365F8A0}" type="sibTrans" cxnId="{28CEB021-FCC1-5045-88B7-D84299CCE58A}">
      <dgm:prSet/>
      <dgm:spPr/>
      <dgm:t>
        <a:bodyPr/>
        <a:lstStyle/>
        <a:p>
          <a:endParaRPr lang="en-US"/>
        </a:p>
      </dgm:t>
    </dgm:pt>
    <dgm:pt modelId="{61CA5B31-206D-0C41-838D-5DCC660618D4}">
      <dgm:prSet phldrT="[Text]"/>
      <dgm:spPr/>
      <dgm:t>
        <a:bodyPr/>
        <a:lstStyle/>
        <a:p>
          <a:r>
            <a:rPr lang="en-US" b="1" dirty="0"/>
            <a:t>Recurrent Neural Network</a:t>
          </a:r>
        </a:p>
      </dgm:t>
    </dgm:pt>
    <dgm:pt modelId="{3E6B0C10-9A1D-5C4D-842E-1ED6735BB413}" type="parTrans" cxnId="{3325A48A-73B4-334B-97E5-034AEE383FE0}">
      <dgm:prSet/>
      <dgm:spPr/>
      <dgm:t>
        <a:bodyPr/>
        <a:lstStyle/>
        <a:p>
          <a:endParaRPr lang="en-US"/>
        </a:p>
      </dgm:t>
    </dgm:pt>
    <dgm:pt modelId="{3A6997E9-822F-7A40-BA6F-E3E04DB91E0F}" type="sibTrans" cxnId="{3325A48A-73B4-334B-97E5-034AEE383FE0}">
      <dgm:prSet/>
      <dgm:spPr/>
      <dgm:t>
        <a:bodyPr/>
        <a:lstStyle/>
        <a:p>
          <a:endParaRPr lang="en-US"/>
        </a:p>
      </dgm:t>
    </dgm:pt>
    <dgm:pt modelId="{CA045D47-5D1B-8B4B-9558-1E278CE65924}">
      <dgm:prSet phldrT="[Text]"/>
      <dgm:spPr/>
      <dgm:t>
        <a:bodyPr/>
        <a:lstStyle/>
        <a:p>
          <a:r>
            <a:rPr lang="en-US" b="1" dirty="0"/>
            <a:t>Unsupervised</a:t>
          </a:r>
        </a:p>
      </dgm:t>
    </dgm:pt>
    <dgm:pt modelId="{AA58A6EB-B224-444E-884A-C0EB3A5E6C07}" type="parTrans" cxnId="{EAA9320C-C175-324B-9BF3-86EFC86BA32F}">
      <dgm:prSet/>
      <dgm:spPr/>
      <dgm:t>
        <a:bodyPr/>
        <a:lstStyle/>
        <a:p>
          <a:endParaRPr lang="en-US"/>
        </a:p>
      </dgm:t>
    </dgm:pt>
    <dgm:pt modelId="{9E7CB65F-4AF6-6245-8D23-B803ABFFAE36}" type="sibTrans" cxnId="{EAA9320C-C175-324B-9BF3-86EFC86BA32F}">
      <dgm:prSet/>
      <dgm:spPr/>
      <dgm:t>
        <a:bodyPr/>
        <a:lstStyle/>
        <a:p>
          <a:endParaRPr lang="en-US"/>
        </a:p>
      </dgm:t>
    </dgm:pt>
    <dgm:pt modelId="{D36DD908-DD0C-C148-900F-469DCBCC0D70}">
      <dgm:prSet phldrT="[Text]"/>
      <dgm:spPr/>
      <dgm:t>
        <a:bodyPr/>
        <a:lstStyle/>
        <a:p>
          <a:r>
            <a:rPr lang="en-US" b="1" dirty="0"/>
            <a:t>Self Organizing Maps</a:t>
          </a:r>
        </a:p>
      </dgm:t>
    </dgm:pt>
    <dgm:pt modelId="{173DA2AA-3316-2044-8AF4-6C2B02E844F6}" type="parTrans" cxnId="{ED8821C9-A1AF-6C48-90AE-7C5FEF9DB2C6}">
      <dgm:prSet/>
      <dgm:spPr/>
      <dgm:t>
        <a:bodyPr/>
        <a:lstStyle/>
        <a:p>
          <a:endParaRPr lang="en-US"/>
        </a:p>
      </dgm:t>
    </dgm:pt>
    <dgm:pt modelId="{0AB045F1-EA61-464E-BF0A-C18DAC0AF611}" type="sibTrans" cxnId="{ED8821C9-A1AF-6C48-90AE-7C5FEF9DB2C6}">
      <dgm:prSet/>
      <dgm:spPr/>
      <dgm:t>
        <a:bodyPr/>
        <a:lstStyle/>
        <a:p>
          <a:endParaRPr lang="en-US"/>
        </a:p>
      </dgm:t>
    </dgm:pt>
    <dgm:pt modelId="{DFD71B94-F616-6444-BBC6-0E351D6CDC70}">
      <dgm:prSet phldrT="[Text]"/>
      <dgm:spPr/>
      <dgm:t>
        <a:bodyPr/>
        <a:lstStyle/>
        <a:p>
          <a:r>
            <a:rPr lang="en-US" b="1" dirty="0"/>
            <a:t>Autoencoder</a:t>
          </a:r>
          <a:r>
            <a:rPr lang="en-US" dirty="0"/>
            <a:t>s</a:t>
          </a:r>
        </a:p>
      </dgm:t>
    </dgm:pt>
    <dgm:pt modelId="{DDBF5807-69EF-3541-996E-0286ABD96540}" type="parTrans" cxnId="{2BD4885F-1C6B-554D-94D9-7F326F65ED2A}">
      <dgm:prSet/>
      <dgm:spPr/>
      <dgm:t>
        <a:bodyPr/>
        <a:lstStyle/>
        <a:p>
          <a:endParaRPr lang="en-US"/>
        </a:p>
      </dgm:t>
    </dgm:pt>
    <dgm:pt modelId="{D26102BA-128A-BC42-A48C-B441D3B755B2}" type="sibTrans" cxnId="{2BD4885F-1C6B-554D-94D9-7F326F65ED2A}">
      <dgm:prSet/>
      <dgm:spPr/>
      <dgm:t>
        <a:bodyPr/>
        <a:lstStyle/>
        <a:p>
          <a:endParaRPr lang="en-US"/>
        </a:p>
      </dgm:t>
    </dgm:pt>
    <dgm:pt modelId="{019CB92B-E723-0C40-81B9-512ABF958679}">
      <dgm:prSet phldrT="[Text]"/>
      <dgm:spPr/>
      <dgm:t>
        <a:bodyPr/>
        <a:lstStyle/>
        <a:p>
          <a:r>
            <a:rPr lang="en-US" b="1" dirty="0"/>
            <a:t>Restricted </a:t>
          </a:r>
          <a:r>
            <a:rPr lang="en-US" b="1" dirty="0" err="1"/>
            <a:t>Boltzman</a:t>
          </a:r>
          <a:r>
            <a:rPr lang="en-US" b="1" dirty="0"/>
            <a:t> Machines</a:t>
          </a:r>
        </a:p>
      </dgm:t>
    </dgm:pt>
    <dgm:pt modelId="{8BF83999-F28B-AA4E-A636-EDE7EB01EA18}" type="parTrans" cxnId="{B2DD9F8C-B526-AD40-91F2-F831C2168055}">
      <dgm:prSet/>
      <dgm:spPr/>
      <dgm:t>
        <a:bodyPr/>
        <a:lstStyle/>
        <a:p>
          <a:endParaRPr lang="en-US"/>
        </a:p>
      </dgm:t>
    </dgm:pt>
    <dgm:pt modelId="{B94BAB84-7FAA-124E-865F-7C1E5B518045}" type="sibTrans" cxnId="{B2DD9F8C-B526-AD40-91F2-F831C2168055}">
      <dgm:prSet/>
      <dgm:spPr/>
      <dgm:t>
        <a:bodyPr/>
        <a:lstStyle/>
        <a:p>
          <a:endParaRPr lang="en-US"/>
        </a:p>
      </dgm:t>
    </dgm:pt>
    <dgm:pt modelId="{EA8A28C3-3D5F-644C-A2E6-11C229C63EB8}">
      <dgm:prSet phldrT="[Text]"/>
      <dgm:spPr/>
      <dgm:t>
        <a:bodyPr/>
        <a:lstStyle/>
        <a:p>
          <a:r>
            <a:rPr lang="en-US" b="1" dirty="0"/>
            <a:t>Long Short-Term Memory</a:t>
          </a:r>
        </a:p>
      </dgm:t>
    </dgm:pt>
    <dgm:pt modelId="{A28530BB-912A-DF44-ADC2-38E3D38ED0BE}" type="parTrans" cxnId="{F2916309-B6FB-F342-A1B3-34C23D988423}">
      <dgm:prSet/>
      <dgm:spPr/>
      <dgm:t>
        <a:bodyPr/>
        <a:lstStyle/>
        <a:p>
          <a:endParaRPr lang="en-US"/>
        </a:p>
      </dgm:t>
    </dgm:pt>
    <dgm:pt modelId="{CF9E6ACD-33A4-9744-A696-187CB472994F}" type="sibTrans" cxnId="{F2916309-B6FB-F342-A1B3-34C23D988423}">
      <dgm:prSet/>
      <dgm:spPr/>
      <dgm:t>
        <a:bodyPr/>
        <a:lstStyle/>
        <a:p>
          <a:endParaRPr lang="en-US"/>
        </a:p>
      </dgm:t>
    </dgm:pt>
    <dgm:pt modelId="{56617B13-CCF9-804D-B735-E4DA0A7AE716}">
      <dgm:prSet phldrT="[Text]"/>
      <dgm:spPr/>
      <dgm:t>
        <a:bodyPr/>
        <a:lstStyle/>
        <a:p>
          <a:r>
            <a:rPr lang="en-US" b="1" dirty="0"/>
            <a:t>Gated Recurrent Unit</a:t>
          </a:r>
        </a:p>
      </dgm:t>
    </dgm:pt>
    <dgm:pt modelId="{D908971B-1908-964A-A7EF-FD6BDBD9CE5C}" type="parTrans" cxnId="{85E178E7-F04B-8249-913E-933747353E9F}">
      <dgm:prSet/>
      <dgm:spPr/>
      <dgm:t>
        <a:bodyPr/>
        <a:lstStyle/>
        <a:p>
          <a:endParaRPr lang="en-US"/>
        </a:p>
      </dgm:t>
    </dgm:pt>
    <dgm:pt modelId="{BFF72635-E152-974C-A159-DC8AB0EBD0BA}" type="sibTrans" cxnId="{85E178E7-F04B-8249-913E-933747353E9F}">
      <dgm:prSet/>
      <dgm:spPr/>
      <dgm:t>
        <a:bodyPr/>
        <a:lstStyle/>
        <a:p>
          <a:endParaRPr lang="en-US"/>
        </a:p>
      </dgm:t>
    </dgm:pt>
    <dgm:pt modelId="{7FA40791-ACC8-314B-B74E-8B1149827499}" type="pres">
      <dgm:prSet presAssocID="{69355CCA-8852-3645-893A-6611F4868C44}" presName="hierChild1" presStyleCnt="0">
        <dgm:presLayoutVars>
          <dgm:chPref val="1"/>
          <dgm:dir/>
          <dgm:animOne val="branch"/>
          <dgm:animLvl val="lvl"/>
          <dgm:resizeHandles/>
        </dgm:presLayoutVars>
      </dgm:prSet>
      <dgm:spPr/>
    </dgm:pt>
    <dgm:pt modelId="{A94F1999-F279-4D40-9D0E-52E46234C343}" type="pres">
      <dgm:prSet presAssocID="{D6C24DD6-EDFD-9B4E-8F2A-921D04DCAAE6}" presName="hierRoot1" presStyleCnt="0"/>
      <dgm:spPr/>
    </dgm:pt>
    <dgm:pt modelId="{C728DF88-68D1-C14A-8F79-973634024D2A}" type="pres">
      <dgm:prSet presAssocID="{D6C24DD6-EDFD-9B4E-8F2A-921D04DCAAE6}" presName="composite" presStyleCnt="0"/>
      <dgm:spPr/>
    </dgm:pt>
    <dgm:pt modelId="{D6633BB3-C773-3C49-9C5F-10C60913F662}" type="pres">
      <dgm:prSet presAssocID="{D6C24DD6-EDFD-9B4E-8F2A-921D04DCAAE6}" presName="background" presStyleLbl="node0" presStyleIdx="0" presStyleCnt="1"/>
      <dgm:spPr/>
    </dgm:pt>
    <dgm:pt modelId="{87360FBF-1B19-1147-8F0F-52B59C9D28F6}" type="pres">
      <dgm:prSet presAssocID="{D6C24DD6-EDFD-9B4E-8F2A-921D04DCAAE6}" presName="text" presStyleLbl="fgAcc0" presStyleIdx="0" presStyleCnt="1" custScaleX="150777">
        <dgm:presLayoutVars>
          <dgm:chPref val="3"/>
        </dgm:presLayoutVars>
      </dgm:prSet>
      <dgm:spPr/>
    </dgm:pt>
    <dgm:pt modelId="{7D2319B7-78B5-4A4C-A9FA-C61C7973F5B9}" type="pres">
      <dgm:prSet presAssocID="{D6C24DD6-EDFD-9B4E-8F2A-921D04DCAAE6}" presName="hierChild2" presStyleCnt="0"/>
      <dgm:spPr/>
    </dgm:pt>
    <dgm:pt modelId="{FE9AE74E-3B49-F942-BF4E-C5721234E194}" type="pres">
      <dgm:prSet presAssocID="{6232DB67-DC30-1443-928F-DF10060C9D03}" presName="Name10" presStyleLbl="parChTrans1D2" presStyleIdx="0" presStyleCnt="2"/>
      <dgm:spPr/>
    </dgm:pt>
    <dgm:pt modelId="{381E1586-9656-CA4B-8929-9046E149F994}" type="pres">
      <dgm:prSet presAssocID="{D5422EB9-2DA8-ED45-9C1E-8BE3AE58D9D7}" presName="hierRoot2" presStyleCnt="0"/>
      <dgm:spPr/>
    </dgm:pt>
    <dgm:pt modelId="{B48CE083-F6AE-C849-8ED1-B15B5EE1BC7A}" type="pres">
      <dgm:prSet presAssocID="{D5422EB9-2DA8-ED45-9C1E-8BE3AE58D9D7}" presName="composite2" presStyleCnt="0"/>
      <dgm:spPr/>
    </dgm:pt>
    <dgm:pt modelId="{C70D00A3-DBDC-CA43-9F73-234CB1D5F0D6}" type="pres">
      <dgm:prSet presAssocID="{D5422EB9-2DA8-ED45-9C1E-8BE3AE58D9D7}" presName="background2" presStyleLbl="node2" presStyleIdx="0" presStyleCnt="2"/>
      <dgm:spPr/>
    </dgm:pt>
    <dgm:pt modelId="{68B2F111-5187-5F47-B3DB-701EFA8EB6AC}" type="pres">
      <dgm:prSet presAssocID="{D5422EB9-2DA8-ED45-9C1E-8BE3AE58D9D7}" presName="text2" presStyleLbl="fgAcc2" presStyleIdx="0" presStyleCnt="2">
        <dgm:presLayoutVars>
          <dgm:chPref val="3"/>
        </dgm:presLayoutVars>
      </dgm:prSet>
      <dgm:spPr/>
    </dgm:pt>
    <dgm:pt modelId="{9F06642D-B072-F04E-ABB5-562719DD9D98}" type="pres">
      <dgm:prSet presAssocID="{D5422EB9-2DA8-ED45-9C1E-8BE3AE58D9D7}" presName="hierChild3" presStyleCnt="0"/>
      <dgm:spPr/>
    </dgm:pt>
    <dgm:pt modelId="{5DE89E28-2E08-EC4F-99EA-EF09D0FC5A0A}" type="pres">
      <dgm:prSet presAssocID="{4E766C41-06CC-DE43-AFC0-665DA94D02B0}" presName="Name17" presStyleLbl="parChTrans1D3" presStyleIdx="0" presStyleCnt="4"/>
      <dgm:spPr/>
    </dgm:pt>
    <dgm:pt modelId="{23C80ADE-DA61-1446-BF71-6B033C85DF1E}" type="pres">
      <dgm:prSet presAssocID="{A02C391A-0148-014D-9467-768B0AA148AE}" presName="hierRoot3" presStyleCnt="0"/>
      <dgm:spPr/>
    </dgm:pt>
    <dgm:pt modelId="{4707245F-F109-504D-A229-C991A31CC164}" type="pres">
      <dgm:prSet presAssocID="{A02C391A-0148-014D-9467-768B0AA148AE}" presName="composite3" presStyleCnt="0"/>
      <dgm:spPr/>
    </dgm:pt>
    <dgm:pt modelId="{F92C7867-3D52-7D44-BBBE-775AC4469B44}" type="pres">
      <dgm:prSet presAssocID="{A02C391A-0148-014D-9467-768B0AA148AE}" presName="background3" presStyleLbl="node3" presStyleIdx="0" presStyleCnt="4"/>
      <dgm:spPr/>
    </dgm:pt>
    <dgm:pt modelId="{29082BFD-1791-F743-9B71-4E8A46077CCF}" type="pres">
      <dgm:prSet presAssocID="{A02C391A-0148-014D-9467-768B0AA148AE}" presName="text3" presStyleLbl="fgAcc3" presStyleIdx="0" presStyleCnt="4" custScaleX="131724">
        <dgm:presLayoutVars>
          <dgm:chPref val="3"/>
        </dgm:presLayoutVars>
      </dgm:prSet>
      <dgm:spPr/>
    </dgm:pt>
    <dgm:pt modelId="{FEDB7975-5D0B-7249-B94F-549014A42779}" type="pres">
      <dgm:prSet presAssocID="{A02C391A-0148-014D-9467-768B0AA148AE}" presName="hierChild4" presStyleCnt="0"/>
      <dgm:spPr/>
    </dgm:pt>
    <dgm:pt modelId="{603B33D9-552F-4344-92E2-EA707D003BD9}" type="pres">
      <dgm:prSet presAssocID="{3E6B0C10-9A1D-5C4D-842E-1ED6735BB413}" presName="Name17" presStyleLbl="parChTrans1D3" presStyleIdx="1" presStyleCnt="4"/>
      <dgm:spPr/>
    </dgm:pt>
    <dgm:pt modelId="{B6F7A3ED-C29F-C949-84C7-FEC1522C4222}" type="pres">
      <dgm:prSet presAssocID="{61CA5B31-206D-0C41-838D-5DCC660618D4}" presName="hierRoot3" presStyleCnt="0"/>
      <dgm:spPr/>
    </dgm:pt>
    <dgm:pt modelId="{F31ECA45-308E-B749-BA6E-1C988DE1A187}" type="pres">
      <dgm:prSet presAssocID="{61CA5B31-206D-0C41-838D-5DCC660618D4}" presName="composite3" presStyleCnt="0"/>
      <dgm:spPr/>
    </dgm:pt>
    <dgm:pt modelId="{095DD817-401F-CD4B-B0DA-ACF53EF6C765}" type="pres">
      <dgm:prSet presAssocID="{61CA5B31-206D-0C41-838D-5DCC660618D4}" presName="background3" presStyleLbl="node3" presStyleIdx="1" presStyleCnt="4"/>
      <dgm:spPr/>
    </dgm:pt>
    <dgm:pt modelId="{A180F1E5-F767-D64A-A3FD-C0A5E6EE2AFD}" type="pres">
      <dgm:prSet presAssocID="{61CA5B31-206D-0C41-838D-5DCC660618D4}" presName="text3" presStyleLbl="fgAcc3" presStyleIdx="1" presStyleCnt="4" custScaleX="126597">
        <dgm:presLayoutVars>
          <dgm:chPref val="3"/>
        </dgm:presLayoutVars>
      </dgm:prSet>
      <dgm:spPr/>
    </dgm:pt>
    <dgm:pt modelId="{FFEE8852-D0EF-8644-BB56-F6FEA21C12D1}" type="pres">
      <dgm:prSet presAssocID="{61CA5B31-206D-0C41-838D-5DCC660618D4}" presName="hierChild4" presStyleCnt="0"/>
      <dgm:spPr/>
    </dgm:pt>
    <dgm:pt modelId="{A0545751-F5E1-6742-A0A5-E6F365A7DF0E}" type="pres">
      <dgm:prSet presAssocID="{A28530BB-912A-DF44-ADC2-38E3D38ED0BE}" presName="Name23" presStyleLbl="parChTrans1D4" presStyleIdx="0" presStyleCnt="3"/>
      <dgm:spPr/>
    </dgm:pt>
    <dgm:pt modelId="{97C79F83-E4F7-BA41-BD88-F16177A63446}" type="pres">
      <dgm:prSet presAssocID="{EA8A28C3-3D5F-644C-A2E6-11C229C63EB8}" presName="hierRoot4" presStyleCnt="0"/>
      <dgm:spPr/>
    </dgm:pt>
    <dgm:pt modelId="{2F457651-F857-6B40-9593-861C4084EE5C}" type="pres">
      <dgm:prSet presAssocID="{EA8A28C3-3D5F-644C-A2E6-11C229C63EB8}" presName="composite4" presStyleCnt="0"/>
      <dgm:spPr/>
    </dgm:pt>
    <dgm:pt modelId="{B874AA03-663D-DF45-9620-BFD3154A3906}" type="pres">
      <dgm:prSet presAssocID="{EA8A28C3-3D5F-644C-A2E6-11C229C63EB8}" presName="background4" presStyleLbl="node4" presStyleIdx="0" presStyleCnt="3"/>
      <dgm:spPr/>
    </dgm:pt>
    <dgm:pt modelId="{722F343A-4E8E-8346-A3D3-286B4D19DA80}" type="pres">
      <dgm:prSet presAssocID="{EA8A28C3-3D5F-644C-A2E6-11C229C63EB8}" presName="text4" presStyleLbl="fgAcc4" presStyleIdx="0" presStyleCnt="3" custScaleX="119127">
        <dgm:presLayoutVars>
          <dgm:chPref val="3"/>
        </dgm:presLayoutVars>
      </dgm:prSet>
      <dgm:spPr/>
    </dgm:pt>
    <dgm:pt modelId="{E5E3950E-4238-8A49-836D-6A3F791CACEF}" type="pres">
      <dgm:prSet presAssocID="{EA8A28C3-3D5F-644C-A2E6-11C229C63EB8}" presName="hierChild5" presStyleCnt="0"/>
      <dgm:spPr/>
    </dgm:pt>
    <dgm:pt modelId="{AE6B5F01-5DA8-2145-945C-91A75117BD46}" type="pres">
      <dgm:prSet presAssocID="{D908971B-1908-964A-A7EF-FD6BDBD9CE5C}" presName="Name23" presStyleLbl="parChTrans1D4" presStyleIdx="1" presStyleCnt="3"/>
      <dgm:spPr/>
    </dgm:pt>
    <dgm:pt modelId="{5DB5DAEE-97B0-C549-83FE-1A553B0DDA00}" type="pres">
      <dgm:prSet presAssocID="{56617B13-CCF9-804D-B735-E4DA0A7AE716}" presName="hierRoot4" presStyleCnt="0"/>
      <dgm:spPr/>
    </dgm:pt>
    <dgm:pt modelId="{F2784485-378F-3A4C-A9E6-E51B76699422}" type="pres">
      <dgm:prSet presAssocID="{56617B13-CCF9-804D-B735-E4DA0A7AE716}" presName="composite4" presStyleCnt="0"/>
      <dgm:spPr/>
    </dgm:pt>
    <dgm:pt modelId="{214B2503-AB7D-274F-B6F0-D497EC30766C}" type="pres">
      <dgm:prSet presAssocID="{56617B13-CCF9-804D-B735-E4DA0A7AE716}" presName="background4" presStyleLbl="node4" presStyleIdx="1" presStyleCnt="3"/>
      <dgm:spPr/>
    </dgm:pt>
    <dgm:pt modelId="{55E3D3F4-9B21-E94B-A945-00A34997387E}" type="pres">
      <dgm:prSet presAssocID="{56617B13-CCF9-804D-B735-E4DA0A7AE716}" presName="text4" presStyleLbl="fgAcc4" presStyleIdx="1" presStyleCnt="3" custScaleX="119230">
        <dgm:presLayoutVars>
          <dgm:chPref val="3"/>
        </dgm:presLayoutVars>
      </dgm:prSet>
      <dgm:spPr/>
    </dgm:pt>
    <dgm:pt modelId="{F1E15355-6B5B-2342-A976-A28CEA01BE01}" type="pres">
      <dgm:prSet presAssocID="{56617B13-CCF9-804D-B735-E4DA0A7AE716}" presName="hierChild5" presStyleCnt="0"/>
      <dgm:spPr/>
    </dgm:pt>
    <dgm:pt modelId="{5AFE14B1-998A-D84D-82DC-9510B322C49B}" type="pres">
      <dgm:prSet presAssocID="{AA58A6EB-B224-444E-884A-C0EB3A5E6C07}" presName="Name10" presStyleLbl="parChTrans1D2" presStyleIdx="1" presStyleCnt="2"/>
      <dgm:spPr/>
    </dgm:pt>
    <dgm:pt modelId="{DF8FFECA-556E-2640-A15F-BE7CB8B96065}" type="pres">
      <dgm:prSet presAssocID="{CA045D47-5D1B-8B4B-9558-1E278CE65924}" presName="hierRoot2" presStyleCnt="0"/>
      <dgm:spPr/>
    </dgm:pt>
    <dgm:pt modelId="{4BB4FE93-7001-5446-84A7-F1E9E2688FD7}" type="pres">
      <dgm:prSet presAssocID="{CA045D47-5D1B-8B4B-9558-1E278CE65924}" presName="composite2" presStyleCnt="0"/>
      <dgm:spPr/>
    </dgm:pt>
    <dgm:pt modelId="{16DB1B76-F502-A64D-A1B9-EAC8BA89EC97}" type="pres">
      <dgm:prSet presAssocID="{CA045D47-5D1B-8B4B-9558-1E278CE65924}" presName="background2" presStyleLbl="node2" presStyleIdx="1" presStyleCnt="2"/>
      <dgm:spPr/>
    </dgm:pt>
    <dgm:pt modelId="{3981B67E-0115-CF4E-AC0A-2CFCEAF1B7B6}" type="pres">
      <dgm:prSet presAssocID="{CA045D47-5D1B-8B4B-9558-1E278CE65924}" presName="text2" presStyleLbl="fgAcc2" presStyleIdx="1" presStyleCnt="2">
        <dgm:presLayoutVars>
          <dgm:chPref val="3"/>
        </dgm:presLayoutVars>
      </dgm:prSet>
      <dgm:spPr/>
    </dgm:pt>
    <dgm:pt modelId="{5637A72B-2F23-344E-BE22-E89827EB530E}" type="pres">
      <dgm:prSet presAssocID="{CA045D47-5D1B-8B4B-9558-1E278CE65924}" presName="hierChild3" presStyleCnt="0"/>
      <dgm:spPr/>
    </dgm:pt>
    <dgm:pt modelId="{C26AC354-AF54-8A45-83A3-18311E141145}" type="pres">
      <dgm:prSet presAssocID="{173DA2AA-3316-2044-8AF4-6C2B02E844F6}" presName="Name17" presStyleLbl="parChTrans1D3" presStyleIdx="2" presStyleCnt="4"/>
      <dgm:spPr/>
    </dgm:pt>
    <dgm:pt modelId="{5775E9E2-DA4C-2640-8853-A6BA9194CCE2}" type="pres">
      <dgm:prSet presAssocID="{D36DD908-DD0C-C148-900F-469DCBCC0D70}" presName="hierRoot3" presStyleCnt="0"/>
      <dgm:spPr/>
    </dgm:pt>
    <dgm:pt modelId="{F58C3107-4896-7644-BE3E-A1803C8064F3}" type="pres">
      <dgm:prSet presAssocID="{D36DD908-DD0C-C148-900F-469DCBCC0D70}" presName="composite3" presStyleCnt="0"/>
      <dgm:spPr/>
    </dgm:pt>
    <dgm:pt modelId="{63985821-19D3-764B-BC59-FEC6653E47C5}" type="pres">
      <dgm:prSet presAssocID="{D36DD908-DD0C-C148-900F-469DCBCC0D70}" presName="background3" presStyleLbl="node3" presStyleIdx="2" presStyleCnt="4"/>
      <dgm:spPr/>
    </dgm:pt>
    <dgm:pt modelId="{00BBA9DE-C6AC-004C-9366-1BD5751E32AE}" type="pres">
      <dgm:prSet presAssocID="{D36DD908-DD0C-C148-900F-469DCBCC0D70}" presName="text3" presStyleLbl="fgAcc3" presStyleIdx="2" presStyleCnt="4" custScaleX="131580">
        <dgm:presLayoutVars>
          <dgm:chPref val="3"/>
        </dgm:presLayoutVars>
      </dgm:prSet>
      <dgm:spPr/>
    </dgm:pt>
    <dgm:pt modelId="{5C9DC70A-9382-F748-B115-DCC04BFB5208}" type="pres">
      <dgm:prSet presAssocID="{D36DD908-DD0C-C148-900F-469DCBCC0D70}" presName="hierChild4" presStyleCnt="0"/>
      <dgm:spPr/>
    </dgm:pt>
    <dgm:pt modelId="{96A5E663-D10E-1945-99DA-4053B82C41FF}" type="pres">
      <dgm:prSet presAssocID="{DDBF5807-69EF-3541-996E-0286ABD96540}" presName="Name17" presStyleLbl="parChTrans1D3" presStyleIdx="3" presStyleCnt="4"/>
      <dgm:spPr/>
    </dgm:pt>
    <dgm:pt modelId="{325D5DAA-D1A8-6F4F-BB0C-CAB93C889A9E}" type="pres">
      <dgm:prSet presAssocID="{DFD71B94-F616-6444-BBC6-0E351D6CDC70}" presName="hierRoot3" presStyleCnt="0"/>
      <dgm:spPr/>
    </dgm:pt>
    <dgm:pt modelId="{E81E2034-00DD-0944-A14D-351A898805D2}" type="pres">
      <dgm:prSet presAssocID="{DFD71B94-F616-6444-BBC6-0E351D6CDC70}" presName="composite3" presStyleCnt="0"/>
      <dgm:spPr/>
    </dgm:pt>
    <dgm:pt modelId="{144E4169-6E7B-124E-9C14-5B7E50C8F596}" type="pres">
      <dgm:prSet presAssocID="{DFD71B94-F616-6444-BBC6-0E351D6CDC70}" presName="background3" presStyleLbl="node3" presStyleIdx="3" presStyleCnt="4"/>
      <dgm:spPr/>
    </dgm:pt>
    <dgm:pt modelId="{8611A215-B635-FC4C-9E00-B09E1F72E0B6}" type="pres">
      <dgm:prSet presAssocID="{DFD71B94-F616-6444-BBC6-0E351D6CDC70}" presName="text3" presStyleLbl="fgAcc3" presStyleIdx="3" presStyleCnt="4">
        <dgm:presLayoutVars>
          <dgm:chPref val="3"/>
        </dgm:presLayoutVars>
      </dgm:prSet>
      <dgm:spPr/>
    </dgm:pt>
    <dgm:pt modelId="{FE4A2D90-BCD6-134E-9A9F-A1DDDC43BDCC}" type="pres">
      <dgm:prSet presAssocID="{DFD71B94-F616-6444-BBC6-0E351D6CDC70}" presName="hierChild4" presStyleCnt="0"/>
      <dgm:spPr/>
    </dgm:pt>
    <dgm:pt modelId="{1A5FDAC1-6F30-2A48-B717-95BE78387455}" type="pres">
      <dgm:prSet presAssocID="{8BF83999-F28B-AA4E-A636-EDE7EB01EA18}" presName="Name23" presStyleLbl="parChTrans1D4" presStyleIdx="2" presStyleCnt="3"/>
      <dgm:spPr/>
    </dgm:pt>
    <dgm:pt modelId="{6EA3A7D8-C1F9-6840-9741-4B6B306A4A33}" type="pres">
      <dgm:prSet presAssocID="{019CB92B-E723-0C40-81B9-512ABF958679}" presName="hierRoot4" presStyleCnt="0"/>
      <dgm:spPr/>
    </dgm:pt>
    <dgm:pt modelId="{438612D6-68F2-AF4B-A5CE-E104D5FDDE9D}" type="pres">
      <dgm:prSet presAssocID="{019CB92B-E723-0C40-81B9-512ABF958679}" presName="composite4" presStyleCnt="0"/>
      <dgm:spPr/>
    </dgm:pt>
    <dgm:pt modelId="{F2D29ACF-6A74-6D42-8C5C-74633BB19A2D}" type="pres">
      <dgm:prSet presAssocID="{019CB92B-E723-0C40-81B9-512ABF958679}" presName="background4" presStyleLbl="node4" presStyleIdx="2" presStyleCnt="3"/>
      <dgm:spPr/>
    </dgm:pt>
    <dgm:pt modelId="{E7A0E7E9-43DC-DA46-B9AC-FDEAEF8982CB}" type="pres">
      <dgm:prSet presAssocID="{019CB92B-E723-0C40-81B9-512ABF958679}" presName="text4" presStyleLbl="fgAcc4" presStyleIdx="2" presStyleCnt="3" custScaleX="154840">
        <dgm:presLayoutVars>
          <dgm:chPref val="3"/>
        </dgm:presLayoutVars>
      </dgm:prSet>
      <dgm:spPr/>
    </dgm:pt>
    <dgm:pt modelId="{69CB3D29-BD9E-304C-8EFF-8ADC3B980136}" type="pres">
      <dgm:prSet presAssocID="{019CB92B-E723-0C40-81B9-512ABF958679}" presName="hierChild5" presStyleCnt="0"/>
      <dgm:spPr/>
    </dgm:pt>
  </dgm:ptLst>
  <dgm:cxnLst>
    <dgm:cxn modelId="{F2916309-B6FB-F342-A1B3-34C23D988423}" srcId="{61CA5B31-206D-0C41-838D-5DCC660618D4}" destId="{EA8A28C3-3D5F-644C-A2E6-11C229C63EB8}" srcOrd="0" destOrd="0" parTransId="{A28530BB-912A-DF44-ADC2-38E3D38ED0BE}" sibTransId="{CF9E6ACD-33A4-9744-A696-187CB472994F}"/>
    <dgm:cxn modelId="{EAA9320C-C175-324B-9BF3-86EFC86BA32F}" srcId="{D6C24DD6-EDFD-9B4E-8F2A-921D04DCAAE6}" destId="{CA045D47-5D1B-8B4B-9558-1E278CE65924}" srcOrd="1" destOrd="0" parTransId="{AA58A6EB-B224-444E-884A-C0EB3A5E6C07}" sibTransId="{9E7CB65F-4AF6-6245-8D23-B803ABFFAE36}"/>
    <dgm:cxn modelId="{ECFEF816-0EBC-BA4E-8352-DBB14D8EF282}" type="presOf" srcId="{56617B13-CCF9-804D-B735-E4DA0A7AE716}" destId="{55E3D3F4-9B21-E94B-A945-00A34997387E}" srcOrd="0" destOrd="0" presId="urn:microsoft.com/office/officeart/2005/8/layout/hierarchy1"/>
    <dgm:cxn modelId="{4F45501D-5327-994E-950B-C3D50CCB8442}" type="presOf" srcId="{EA8A28C3-3D5F-644C-A2E6-11C229C63EB8}" destId="{722F343A-4E8E-8346-A3D3-286B4D19DA80}" srcOrd="0" destOrd="0" presId="urn:microsoft.com/office/officeart/2005/8/layout/hierarchy1"/>
    <dgm:cxn modelId="{431ED41E-C8E3-A64D-BFD5-01378DF934F9}" type="presOf" srcId="{019CB92B-E723-0C40-81B9-512ABF958679}" destId="{E7A0E7E9-43DC-DA46-B9AC-FDEAEF8982CB}" srcOrd="0" destOrd="0" presId="urn:microsoft.com/office/officeart/2005/8/layout/hierarchy1"/>
    <dgm:cxn modelId="{28CEB021-FCC1-5045-88B7-D84299CCE58A}" srcId="{D5422EB9-2DA8-ED45-9C1E-8BE3AE58D9D7}" destId="{A02C391A-0148-014D-9467-768B0AA148AE}" srcOrd="0" destOrd="0" parTransId="{4E766C41-06CC-DE43-AFC0-665DA94D02B0}" sibTransId="{8BE06488-140F-0541-8210-578DE365F8A0}"/>
    <dgm:cxn modelId="{660CE026-B244-614E-8024-FDE1FE8241AB}" type="presOf" srcId="{6232DB67-DC30-1443-928F-DF10060C9D03}" destId="{FE9AE74E-3B49-F942-BF4E-C5721234E194}" srcOrd="0" destOrd="0" presId="urn:microsoft.com/office/officeart/2005/8/layout/hierarchy1"/>
    <dgm:cxn modelId="{FAD61943-44B1-FB4D-95E0-E39A6A42753B}" type="presOf" srcId="{A02C391A-0148-014D-9467-768B0AA148AE}" destId="{29082BFD-1791-F743-9B71-4E8A46077CCF}" srcOrd="0" destOrd="0" presId="urn:microsoft.com/office/officeart/2005/8/layout/hierarchy1"/>
    <dgm:cxn modelId="{6C21044B-F8A8-EC43-B1C3-9B4C04475377}" type="presOf" srcId="{AA58A6EB-B224-444E-884A-C0EB3A5E6C07}" destId="{5AFE14B1-998A-D84D-82DC-9510B322C49B}" srcOrd="0" destOrd="0" presId="urn:microsoft.com/office/officeart/2005/8/layout/hierarchy1"/>
    <dgm:cxn modelId="{C7505350-2831-E445-82BF-C40C87098E78}" srcId="{D6C24DD6-EDFD-9B4E-8F2A-921D04DCAAE6}" destId="{D5422EB9-2DA8-ED45-9C1E-8BE3AE58D9D7}" srcOrd="0" destOrd="0" parTransId="{6232DB67-DC30-1443-928F-DF10060C9D03}" sibTransId="{25D551BE-F209-D749-98E3-24C29B62C357}"/>
    <dgm:cxn modelId="{F57DED51-7FC0-7143-9550-E85DC8029C81}" type="presOf" srcId="{69355CCA-8852-3645-893A-6611F4868C44}" destId="{7FA40791-ACC8-314B-B74E-8B1149827499}" srcOrd="0" destOrd="0" presId="urn:microsoft.com/office/officeart/2005/8/layout/hierarchy1"/>
    <dgm:cxn modelId="{2BD4885F-1C6B-554D-94D9-7F326F65ED2A}" srcId="{CA045D47-5D1B-8B4B-9558-1E278CE65924}" destId="{DFD71B94-F616-6444-BBC6-0E351D6CDC70}" srcOrd="1" destOrd="0" parTransId="{DDBF5807-69EF-3541-996E-0286ABD96540}" sibTransId="{D26102BA-128A-BC42-A48C-B441D3B755B2}"/>
    <dgm:cxn modelId="{BA067171-A68B-8642-B67E-7C61FEB5BE48}" type="presOf" srcId="{3E6B0C10-9A1D-5C4D-842E-1ED6735BB413}" destId="{603B33D9-552F-4344-92E2-EA707D003BD9}" srcOrd="0" destOrd="0" presId="urn:microsoft.com/office/officeart/2005/8/layout/hierarchy1"/>
    <dgm:cxn modelId="{2885A476-904F-1844-B5F1-2E3DB2A0B75D}" type="presOf" srcId="{D5422EB9-2DA8-ED45-9C1E-8BE3AE58D9D7}" destId="{68B2F111-5187-5F47-B3DB-701EFA8EB6AC}" srcOrd="0" destOrd="0" presId="urn:microsoft.com/office/officeart/2005/8/layout/hierarchy1"/>
    <dgm:cxn modelId="{5042EE77-BCDC-684F-8483-C3AA801187F5}" type="presOf" srcId="{4E766C41-06CC-DE43-AFC0-665DA94D02B0}" destId="{5DE89E28-2E08-EC4F-99EA-EF09D0FC5A0A}" srcOrd="0" destOrd="0" presId="urn:microsoft.com/office/officeart/2005/8/layout/hierarchy1"/>
    <dgm:cxn modelId="{83F01285-B6B3-2344-84AA-0ACBD3C600BE}" type="presOf" srcId="{D908971B-1908-964A-A7EF-FD6BDBD9CE5C}" destId="{AE6B5F01-5DA8-2145-945C-91A75117BD46}" srcOrd="0" destOrd="0" presId="urn:microsoft.com/office/officeart/2005/8/layout/hierarchy1"/>
    <dgm:cxn modelId="{7A1DE889-92EF-DB4F-A2B7-5C0E78489910}" type="presOf" srcId="{173DA2AA-3316-2044-8AF4-6C2B02E844F6}" destId="{C26AC354-AF54-8A45-83A3-18311E141145}" srcOrd="0" destOrd="0" presId="urn:microsoft.com/office/officeart/2005/8/layout/hierarchy1"/>
    <dgm:cxn modelId="{3325A48A-73B4-334B-97E5-034AEE383FE0}" srcId="{D5422EB9-2DA8-ED45-9C1E-8BE3AE58D9D7}" destId="{61CA5B31-206D-0C41-838D-5DCC660618D4}" srcOrd="1" destOrd="0" parTransId="{3E6B0C10-9A1D-5C4D-842E-1ED6735BB413}" sibTransId="{3A6997E9-822F-7A40-BA6F-E3E04DB91E0F}"/>
    <dgm:cxn modelId="{B2DD9F8C-B526-AD40-91F2-F831C2168055}" srcId="{DFD71B94-F616-6444-BBC6-0E351D6CDC70}" destId="{019CB92B-E723-0C40-81B9-512ABF958679}" srcOrd="0" destOrd="0" parTransId="{8BF83999-F28B-AA4E-A636-EDE7EB01EA18}" sibTransId="{B94BAB84-7FAA-124E-865F-7C1E5B518045}"/>
    <dgm:cxn modelId="{BEA2979E-D9CA-8D43-9A41-B8685421C2F7}" type="presOf" srcId="{DDBF5807-69EF-3541-996E-0286ABD96540}" destId="{96A5E663-D10E-1945-99DA-4053B82C41FF}" srcOrd="0" destOrd="0" presId="urn:microsoft.com/office/officeart/2005/8/layout/hierarchy1"/>
    <dgm:cxn modelId="{220393A2-BB09-D24C-879C-310F1681C8F2}" type="presOf" srcId="{8BF83999-F28B-AA4E-A636-EDE7EB01EA18}" destId="{1A5FDAC1-6F30-2A48-B717-95BE78387455}" srcOrd="0" destOrd="0" presId="urn:microsoft.com/office/officeart/2005/8/layout/hierarchy1"/>
    <dgm:cxn modelId="{E62B4FA9-4037-D94A-A61F-A88491FF04D4}" type="presOf" srcId="{61CA5B31-206D-0C41-838D-5DCC660618D4}" destId="{A180F1E5-F767-D64A-A3FD-C0A5E6EE2AFD}" srcOrd="0" destOrd="0" presId="urn:microsoft.com/office/officeart/2005/8/layout/hierarchy1"/>
    <dgm:cxn modelId="{59A8A7C2-257E-1042-BDD1-2D3F62C8C1DE}" type="presOf" srcId="{D6C24DD6-EDFD-9B4E-8F2A-921D04DCAAE6}" destId="{87360FBF-1B19-1147-8F0F-52B59C9D28F6}" srcOrd="0" destOrd="0" presId="urn:microsoft.com/office/officeart/2005/8/layout/hierarchy1"/>
    <dgm:cxn modelId="{0169EDC7-E082-F240-990B-90D6D09B27EF}" type="presOf" srcId="{DFD71B94-F616-6444-BBC6-0E351D6CDC70}" destId="{8611A215-B635-FC4C-9E00-B09E1F72E0B6}" srcOrd="0" destOrd="0" presId="urn:microsoft.com/office/officeart/2005/8/layout/hierarchy1"/>
    <dgm:cxn modelId="{ED8821C9-A1AF-6C48-90AE-7C5FEF9DB2C6}" srcId="{CA045D47-5D1B-8B4B-9558-1E278CE65924}" destId="{D36DD908-DD0C-C148-900F-469DCBCC0D70}" srcOrd="0" destOrd="0" parTransId="{173DA2AA-3316-2044-8AF4-6C2B02E844F6}" sibTransId="{0AB045F1-EA61-464E-BF0A-C18DAC0AF611}"/>
    <dgm:cxn modelId="{AD9CD5E3-3442-7F49-B884-06A8267D05DB}" type="presOf" srcId="{A28530BB-912A-DF44-ADC2-38E3D38ED0BE}" destId="{A0545751-F5E1-6742-A0A5-E6F365A7DF0E}" srcOrd="0" destOrd="0" presId="urn:microsoft.com/office/officeart/2005/8/layout/hierarchy1"/>
    <dgm:cxn modelId="{85E178E7-F04B-8249-913E-933747353E9F}" srcId="{61CA5B31-206D-0C41-838D-5DCC660618D4}" destId="{56617B13-CCF9-804D-B735-E4DA0A7AE716}" srcOrd="1" destOrd="0" parTransId="{D908971B-1908-964A-A7EF-FD6BDBD9CE5C}" sibTransId="{BFF72635-E152-974C-A159-DC8AB0EBD0BA}"/>
    <dgm:cxn modelId="{B25385F2-347A-9949-9077-0408A61DA1B7}" type="presOf" srcId="{CA045D47-5D1B-8B4B-9558-1E278CE65924}" destId="{3981B67E-0115-CF4E-AC0A-2CFCEAF1B7B6}" srcOrd="0" destOrd="0" presId="urn:microsoft.com/office/officeart/2005/8/layout/hierarchy1"/>
    <dgm:cxn modelId="{92BCEFFA-1727-954E-85F7-F37FACB3C42A}" type="presOf" srcId="{D36DD908-DD0C-C148-900F-469DCBCC0D70}" destId="{00BBA9DE-C6AC-004C-9366-1BD5751E32AE}" srcOrd="0" destOrd="0" presId="urn:microsoft.com/office/officeart/2005/8/layout/hierarchy1"/>
    <dgm:cxn modelId="{68CC3AFF-0825-2345-A02E-C2BC166F1AE4}" srcId="{69355CCA-8852-3645-893A-6611F4868C44}" destId="{D6C24DD6-EDFD-9B4E-8F2A-921D04DCAAE6}" srcOrd="0" destOrd="0" parTransId="{FC4C1158-7EF9-1343-9CED-1732E57F7BCC}" sibTransId="{CD714925-5792-A04E-B8EF-5A679D66F64D}"/>
    <dgm:cxn modelId="{36522772-3E0A-8B4C-95BD-FD4E6A7CDCF6}" type="presParOf" srcId="{7FA40791-ACC8-314B-B74E-8B1149827499}" destId="{A94F1999-F279-4D40-9D0E-52E46234C343}" srcOrd="0" destOrd="0" presId="urn:microsoft.com/office/officeart/2005/8/layout/hierarchy1"/>
    <dgm:cxn modelId="{03E48368-D1D8-2346-BEB2-0D516318CBE8}" type="presParOf" srcId="{A94F1999-F279-4D40-9D0E-52E46234C343}" destId="{C728DF88-68D1-C14A-8F79-973634024D2A}" srcOrd="0" destOrd="0" presId="urn:microsoft.com/office/officeart/2005/8/layout/hierarchy1"/>
    <dgm:cxn modelId="{CA8E5445-94F5-F34B-995D-38F0B52911D9}" type="presParOf" srcId="{C728DF88-68D1-C14A-8F79-973634024D2A}" destId="{D6633BB3-C773-3C49-9C5F-10C60913F662}" srcOrd="0" destOrd="0" presId="urn:microsoft.com/office/officeart/2005/8/layout/hierarchy1"/>
    <dgm:cxn modelId="{4FEDA5D9-AA60-7443-9936-B07248D12A4B}" type="presParOf" srcId="{C728DF88-68D1-C14A-8F79-973634024D2A}" destId="{87360FBF-1B19-1147-8F0F-52B59C9D28F6}" srcOrd="1" destOrd="0" presId="urn:microsoft.com/office/officeart/2005/8/layout/hierarchy1"/>
    <dgm:cxn modelId="{CE31B431-658A-2D49-90E5-119104C1CAD8}" type="presParOf" srcId="{A94F1999-F279-4D40-9D0E-52E46234C343}" destId="{7D2319B7-78B5-4A4C-A9FA-C61C7973F5B9}" srcOrd="1" destOrd="0" presId="urn:microsoft.com/office/officeart/2005/8/layout/hierarchy1"/>
    <dgm:cxn modelId="{05048D7C-1055-AB4F-88D8-07FB91313664}" type="presParOf" srcId="{7D2319B7-78B5-4A4C-A9FA-C61C7973F5B9}" destId="{FE9AE74E-3B49-F942-BF4E-C5721234E194}" srcOrd="0" destOrd="0" presId="urn:microsoft.com/office/officeart/2005/8/layout/hierarchy1"/>
    <dgm:cxn modelId="{4B740D2A-5526-EA43-A802-7D92B0B3960A}" type="presParOf" srcId="{7D2319B7-78B5-4A4C-A9FA-C61C7973F5B9}" destId="{381E1586-9656-CA4B-8929-9046E149F994}" srcOrd="1" destOrd="0" presId="urn:microsoft.com/office/officeart/2005/8/layout/hierarchy1"/>
    <dgm:cxn modelId="{11ABE2A7-6DF2-C947-A93E-8BD92859A593}" type="presParOf" srcId="{381E1586-9656-CA4B-8929-9046E149F994}" destId="{B48CE083-F6AE-C849-8ED1-B15B5EE1BC7A}" srcOrd="0" destOrd="0" presId="urn:microsoft.com/office/officeart/2005/8/layout/hierarchy1"/>
    <dgm:cxn modelId="{095F7B42-AB91-D142-A682-DF367CAD8BE5}" type="presParOf" srcId="{B48CE083-F6AE-C849-8ED1-B15B5EE1BC7A}" destId="{C70D00A3-DBDC-CA43-9F73-234CB1D5F0D6}" srcOrd="0" destOrd="0" presId="urn:microsoft.com/office/officeart/2005/8/layout/hierarchy1"/>
    <dgm:cxn modelId="{12CBFB39-F042-9843-AABE-84807CC332B2}" type="presParOf" srcId="{B48CE083-F6AE-C849-8ED1-B15B5EE1BC7A}" destId="{68B2F111-5187-5F47-B3DB-701EFA8EB6AC}" srcOrd="1" destOrd="0" presId="urn:microsoft.com/office/officeart/2005/8/layout/hierarchy1"/>
    <dgm:cxn modelId="{B5035F81-7332-BF48-BB91-830CB29E02DE}" type="presParOf" srcId="{381E1586-9656-CA4B-8929-9046E149F994}" destId="{9F06642D-B072-F04E-ABB5-562719DD9D98}" srcOrd="1" destOrd="0" presId="urn:microsoft.com/office/officeart/2005/8/layout/hierarchy1"/>
    <dgm:cxn modelId="{9C040252-655D-1442-829A-47E1B9526334}" type="presParOf" srcId="{9F06642D-B072-F04E-ABB5-562719DD9D98}" destId="{5DE89E28-2E08-EC4F-99EA-EF09D0FC5A0A}" srcOrd="0" destOrd="0" presId="urn:microsoft.com/office/officeart/2005/8/layout/hierarchy1"/>
    <dgm:cxn modelId="{470B4D5C-0F56-C04F-9529-710DE4EC1765}" type="presParOf" srcId="{9F06642D-B072-F04E-ABB5-562719DD9D98}" destId="{23C80ADE-DA61-1446-BF71-6B033C85DF1E}" srcOrd="1" destOrd="0" presId="urn:microsoft.com/office/officeart/2005/8/layout/hierarchy1"/>
    <dgm:cxn modelId="{E5DC3753-B9ED-4F41-A512-312643891F44}" type="presParOf" srcId="{23C80ADE-DA61-1446-BF71-6B033C85DF1E}" destId="{4707245F-F109-504D-A229-C991A31CC164}" srcOrd="0" destOrd="0" presId="urn:microsoft.com/office/officeart/2005/8/layout/hierarchy1"/>
    <dgm:cxn modelId="{7E052D3F-0626-C247-9BE7-03CC010473F9}" type="presParOf" srcId="{4707245F-F109-504D-A229-C991A31CC164}" destId="{F92C7867-3D52-7D44-BBBE-775AC4469B44}" srcOrd="0" destOrd="0" presId="urn:microsoft.com/office/officeart/2005/8/layout/hierarchy1"/>
    <dgm:cxn modelId="{4D5ED2F3-2967-4948-B625-C848B6FAE31C}" type="presParOf" srcId="{4707245F-F109-504D-A229-C991A31CC164}" destId="{29082BFD-1791-F743-9B71-4E8A46077CCF}" srcOrd="1" destOrd="0" presId="urn:microsoft.com/office/officeart/2005/8/layout/hierarchy1"/>
    <dgm:cxn modelId="{434A09B8-E66A-0E43-ADDE-8B706F67B03B}" type="presParOf" srcId="{23C80ADE-DA61-1446-BF71-6B033C85DF1E}" destId="{FEDB7975-5D0B-7249-B94F-549014A42779}" srcOrd="1" destOrd="0" presId="urn:microsoft.com/office/officeart/2005/8/layout/hierarchy1"/>
    <dgm:cxn modelId="{86A54866-CCBC-5740-B0A4-6F2E900FE322}" type="presParOf" srcId="{9F06642D-B072-F04E-ABB5-562719DD9D98}" destId="{603B33D9-552F-4344-92E2-EA707D003BD9}" srcOrd="2" destOrd="0" presId="urn:microsoft.com/office/officeart/2005/8/layout/hierarchy1"/>
    <dgm:cxn modelId="{DB6A572F-132E-A442-88C0-03769DD4E678}" type="presParOf" srcId="{9F06642D-B072-F04E-ABB5-562719DD9D98}" destId="{B6F7A3ED-C29F-C949-84C7-FEC1522C4222}" srcOrd="3" destOrd="0" presId="urn:microsoft.com/office/officeart/2005/8/layout/hierarchy1"/>
    <dgm:cxn modelId="{B34B5E09-A817-3241-BF3D-9B55588F0DEA}" type="presParOf" srcId="{B6F7A3ED-C29F-C949-84C7-FEC1522C4222}" destId="{F31ECA45-308E-B749-BA6E-1C988DE1A187}" srcOrd="0" destOrd="0" presId="urn:microsoft.com/office/officeart/2005/8/layout/hierarchy1"/>
    <dgm:cxn modelId="{EA62CC13-99B1-6444-A99C-050BDBF89607}" type="presParOf" srcId="{F31ECA45-308E-B749-BA6E-1C988DE1A187}" destId="{095DD817-401F-CD4B-B0DA-ACF53EF6C765}" srcOrd="0" destOrd="0" presId="urn:microsoft.com/office/officeart/2005/8/layout/hierarchy1"/>
    <dgm:cxn modelId="{B2D0DFCD-4237-B74F-833E-25AAEFCB7067}" type="presParOf" srcId="{F31ECA45-308E-B749-BA6E-1C988DE1A187}" destId="{A180F1E5-F767-D64A-A3FD-C0A5E6EE2AFD}" srcOrd="1" destOrd="0" presId="urn:microsoft.com/office/officeart/2005/8/layout/hierarchy1"/>
    <dgm:cxn modelId="{92369F9A-7D63-9245-830A-5FA7D655D718}" type="presParOf" srcId="{B6F7A3ED-C29F-C949-84C7-FEC1522C4222}" destId="{FFEE8852-D0EF-8644-BB56-F6FEA21C12D1}" srcOrd="1" destOrd="0" presId="urn:microsoft.com/office/officeart/2005/8/layout/hierarchy1"/>
    <dgm:cxn modelId="{687C26CE-5526-8943-A37E-9C7F06D950E7}" type="presParOf" srcId="{FFEE8852-D0EF-8644-BB56-F6FEA21C12D1}" destId="{A0545751-F5E1-6742-A0A5-E6F365A7DF0E}" srcOrd="0" destOrd="0" presId="urn:microsoft.com/office/officeart/2005/8/layout/hierarchy1"/>
    <dgm:cxn modelId="{C464DD8F-062C-614A-AD2C-AE007FD094E4}" type="presParOf" srcId="{FFEE8852-D0EF-8644-BB56-F6FEA21C12D1}" destId="{97C79F83-E4F7-BA41-BD88-F16177A63446}" srcOrd="1" destOrd="0" presId="urn:microsoft.com/office/officeart/2005/8/layout/hierarchy1"/>
    <dgm:cxn modelId="{07163191-3BD7-0641-B7B1-1F0836C73BCA}" type="presParOf" srcId="{97C79F83-E4F7-BA41-BD88-F16177A63446}" destId="{2F457651-F857-6B40-9593-861C4084EE5C}" srcOrd="0" destOrd="0" presId="urn:microsoft.com/office/officeart/2005/8/layout/hierarchy1"/>
    <dgm:cxn modelId="{36778F8E-6881-E441-A76B-A73435C02829}" type="presParOf" srcId="{2F457651-F857-6B40-9593-861C4084EE5C}" destId="{B874AA03-663D-DF45-9620-BFD3154A3906}" srcOrd="0" destOrd="0" presId="urn:microsoft.com/office/officeart/2005/8/layout/hierarchy1"/>
    <dgm:cxn modelId="{5876DE44-8DBD-E64D-A4A0-DDC741FB7E3C}" type="presParOf" srcId="{2F457651-F857-6B40-9593-861C4084EE5C}" destId="{722F343A-4E8E-8346-A3D3-286B4D19DA80}" srcOrd="1" destOrd="0" presId="urn:microsoft.com/office/officeart/2005/8/layout/hierarchy1"/>
    <dgm:cxn modelId="{73FE0D4E-6711-A74A-A7E4-F3E8F8BA0688}" type="presParOf" srcId="{97C79F83-E4F7-BA41-BD88-F16177A63446}" destId="{E5E3950E-4238-8A49-836D-6A3F791CACEF}" srcOrd="1" destOrd="0" presId="urn:microsoft.com/office/officeart/2005/8/layout/hierarchy1"/>
    <dgm:cxn modelId="{100A88D2-A99A-B442-A3A5-48ECB503135B}" type="presParOf" srcId="{FFEE8852-D0EF-8644-BB56-F6FEA21C12D1}" destId="{AE6B5F01-5DA8-2145-945C-91A75117BD46}" srcOrd="2" destOrd="0" presId="urn:microsoft.com/office/officeart/2005/8/layout/hierarchy1"/>
    <dgm:cxn modelId="{F80C5C65-CB24-D640-8AA2-2FC3731EDBBC}" type="presParOf" srcId="{FFEE8852-D0EF-8644-BB56-F6FEA21C12D1}" destId="{5DB5DAEE-97B0-C549-83FE-1A553B0DDA00}" srcOrd="3" destOrd="0" presId="urn:microsoft.com/office/officeart/2005/8/layout/hierarchy1"/>
    <dgm:cxn modelId="{1E2A82AB-3D0D-1849-8DDF-80107196E343}" type="presParOf" srcId="{5DB5DAEE-97B0-C549-83FE-1A553B0DDA00}" destId="{F2784485-378F-3A4C-A9E6-E51B76699422}" srcOrd="0" destOrd="0" presId="urn:microsoft.com/office/officeart/2005/8/layout/hierarchy1"/>
    <dgm:cxn modelId="{37873BAA-141B-3E4A-A5BF-F97B30CDF76B}" type="presParOf" srcId="{F2784485-378F-3A4C-A9E6-E51B76699422}" destId="{214B2503-AB7D-274F-B6F0-D497EC30766C}" srcOrd="0" destOrd="0" presId="urn:microsoft.com/office/officeart/2005/8/layout/hierarchy1"/>
    <dgm:cxn modelId="{FC5B3C8D-69BE-6342-9FDE-094A7FA6787A}" type="presParOf" srcId="{F2784485-378F-3A4C-A9E6-E51B76699422}" destId="{55E3D3F4-9B21-E94B-A945-00A34997387E}" srcOrd="1" destOrd="0" presId="urn:microsoft.com/office/officeart/2005/8/layout/hierarchy1"/>
    <dgm:cxn modelId="{A8B7C2C2-AD7B-4D42-AD4D-6B45E15CD490}" type="presParOf" srcId="{5DB5DAEE-97B0-C549-83FE-1A553B0DDA00}" destId="{F1E15355-6B5B-2342-A976-A28CEA01BE01}" srcOrd="1" destOrd="0" presId="urn:microsoft.com/office/officeart/2005/8/layout/hierarchy1"/>
    <dgm:cxn modelId="{C1BEC25D-3FF2-B945-B091-7EDBEDFE4319}" type="presParOf" srcId="{7D2319B7-78B5-4A4C-A9FA-C61C7973F5B9}" destId="{5AFE14B1-998A-D84D-82DC-9510B322C49B}" srcOrd="2" destOrd="0" presId="urn:microsoft.com/office/officeart/2005/8/layout/hierarchy1"/>
    <dgm:cxn modelId="{6D3C72DB-5185-BB4A-ACB9-273DCE1F7D1A}" type="presParOf" srcId="{7D2319B7-78B5-4A4C-A9FA-C61C7973F5B9}" destId="{DF8FFECA-556E-2640-A15F-BE7CB8B96065}" srcOrd="3" destOrd="0" presId="urn:microsoft.com/office/officeart/2005/8/layout/hierarchy1"/>
    <dgm:cxn modelId="{4B177185-FA53-324F-8B3E-C846129D025F}" type="presParOf" srcId="{DF8FFECA-556E-2640-A15F-BE7CB8B96065}" destId="{4BB4FE93-7001-5446-84A7-F1E9E2688FD7}" srcOrd="0" destOrd="0" presId="urn:microsoft.com/office/officeart/2005/8/layout/hierarchy1"/>
    <dgm:cxn modelId="{2AE9E6D7-7CB9-8440-9D8E-F755AC15260C}" type="presParOf" srcId="{4BB4FE93-7001-5446-84A7-F1E9E2688FD7}" destId="{16DB1B76-F502-A64D-A1B9-EAC8BA89EC97}" srcOrd="0" destOrd="0" presId="urn:microsoft.com/office/officeart/2005/8/layout/hierarchy1"/>
    <dgm:cxn modelId="{6B002E4B-1160-5A4E-995B-FBA2E8991EBF}" type="presParOf" srcId="{4BB4FE93-7001-5446-84A7-F1E9E2688FD7}" destId="{3981B67E-0115-CF4E-AC0A-2CFCEAF1B7B6}" srcOrd="1" destOrd="0" presId="urn:microsoft.com/office/officeart/2005/8/layout/hierarchy1"/>
    <dgm:cxn modelId="{23B17E92-0906-624A-84FD-937EA3CF3E3C}" type="presParOf" srcId="{DF8FFECA-556E-2640-A15F-BE7CB8B96065}" destId="{5637A72B-2F23-344E-BE22-E89827EB530E}" srcOrd="1" destOrd="0" presId="urn:microsoft.com/office/officeart/2005/8/layout/hierarchy1"/>
    <dgm:cxn modelId="{6C709DCD-BFA3-E945-B481-5E019D6244AA}" type="presParOf" srcId="{5637A72B-2F23-344E-BE22-E89827EB530E}" destId="{C26AC354-AF54-8A45-83A3-18311E141145}" srcOrd="0" destOrd="0" presId="urn:microsoft.com/office/officeart/2005/8/layout/hierarchy1"/>
    <dgm:cxn modelId="{A0FAB376-1945-204F-A550-EDA8F379105B}" type="presParOf" srcId="{5637A72B-2F23-344E-BE22-E89827EB530E}" destId="{5775E9E2-DA4C-2640-8853-A6BA9194CCE2}" srcOrd="1" destOrd="0" presId="urn:microsoft.com/office/officeart/2005/8/layout/hierarchy1"/>
    <dgm:cxn modelId="{CC09939B-253E-FF48-865D-FE8EE8C18C18}" type="presParOf" srcId="{5775E9E2-DA4C-2640-8853-A6BA9194CCE2}" destId="{F58C3107-4896-7644-BE3E-A1803C8064F3}" srcOrd="0" destOrd="0" presId="urn:microsoft.com/office/officeart/2005/8/layout/hierarchy1"/>
    <dgm:cxn modelId="{87B6D51D-8578-844F-8D0C-3815C130B568}" type="presParOf" srcId="{F58C3107-4896-7644-BE3E-A1803C8064F3}" destId="{63985821-19D3-764B-BC59-FEC6653E47C5}" srcOrd="0" destOrd="0" presId="urn:microsoft.com/office/officeart/2005/8/layout/hierarchy1"/>
    <dgm:cxn modelId="{C0661176-735B-D345-9C16-674B5673940E}" type="presParOf" srcId="{F58C3107-4896-7644-BE3E-A1803C8064F3}" destId="{00BBA9DE-C6AC-004C-9366-1BD5751E32AE}" srcOrd="1" destOrd="0" presId="urn:microsoft.com/office/officeart/2005/8/layout/hierarchy1"/>
    <dgm:cxn modelId="{C1C3B95B-6ED8-E447-BD82-4C98A4B77834}" type="presParOf" srcId="{5775E9E2-DA4C-2640-8853-A6BA9194CCE2}" destId="{5C9DC70A-9382-F748-B115-DCC04BFB5208}" srcOrd="1" destOrd="0" presId="urn:microsoft.com/office/officeart/2005/8/layout/hierarchy1"/>
    <dgm:cxn modelId="{3A723EAA-F15E-6542-906B-971CEFFBCCCF}" type="presParOf" srcId="{5637A72B-2F23-344E-BE22-E89827EB530E}" destId="{96A5E663-D10E-1945-99DA-4053B82C41FF}" srcOrd="2" destOrd="0" presId="urn:microsoft.com/office/officeart/2005/8/layout/hierarchy1"/>
    <dgm:cxn modelId="{B413FCA3-3D5C-5A41-9E07-AC7D16F50430}" type="presParOf" srcId="{5637A72B-2F23-344E-BE22-E89827EB530E}" destId="{325D5DAA-D1A8-6F4F-BB0C-CAB93C889A9E}" srcOrd="3" destOrd="0" presId="urn:microsoft.com/office/officeart/2005/8/layout/hierarchy1"/>
    <dgm:cxn modelId="{54317FE8-19C5-2547-84FB-93E70B5E4152}" type="presParOf" srcId="{325D5DAA-D1A8-6F4F-BB0C-CAB93C889A9E}" destId="{E81E2034-00DD-0944-A14D-351A898805D2}" srcOrd="0" destOrd="0" presId="urn:microsoft.com/office/officeart/2005/8/layout/hierarchy1"/>
    <dgm:cxn modelId="{6833F367-FBAF-FA44-88DF-715120ED1317}" type="presParOf" srcId="{E81E2034-00DD-0944-A14D-351A898805D2}" destId="{144E4169-6E7B-124E-9C14-5B7E50C8F596}" srcOrd="0" destOrd="0" presId="urn:microsoft.com/office/officeart/2005/8/layout/hierarchy1"/>
    <dgm:cxn modelId="{4F8C4DDC-FF9D-B74E-882F-B60B713B6C40}" type="presParOf" srcId="{E81E2034-00DD-0944-A14D-351A898805D2}" destId="{8611A215-B635-FC4C-9E00-B09E1F72E0B6}" srcOrd="1" destOrd="0" presId="urn:microsoft.com/office/officeart/2005/8/layout/hierarchy1"/>
    <dgm:cxn modelId="{7DA6F751-80FF-8542-8FDD-C14D490E1595}" type="presParOf" srcId="{325D5DAA-D1A8-6F4F-BB0C-CAB93C889A9E}" destId="{FE4A2D90-BCD6-134E-9A9F-A1DDDC43BDCC}" srcOrd="1" destOrd="0" presId="urn:microsoft.com/office/officeart/2005/8/layout/hierarchy1"/>
    <dgm:cxn modelId="{456060F0-79D6-0A4F-BBE3-5A91598A9C28}" type="presParOf" srcId="{FE4A2D90-BCD6-134E-9A9F-A1DDDC43BDCC}" destId="{1A5FDAC1-6F30-2A48-B717-95BE78387455}" srcOrd="0" destOrd="0" presId="urn:microsoft.com/office/officeart/2005/8/layout/hierarchy1"/>
    <dgm:cxn modelId="{DA57B400-5DE2-FF42-A6B7-58C0BD17BD66}" type="presParOf" srcId="{FE4A2D90-BCD6-134E-9A9F-A1DDDC43BDCC}" destId="{6EA3A7D8-C1F9-6840-9741-4B6B306A4A33}" srcOrd="1" destOrd="0" presId="urn:microsoft.com/office/officeart/2005/8/layout/hierarchy1"/>
    <dgm:cxn modelId="{B6E0D6DD-3C9D-E446-9094-BBFC0893DDCF}" type="presParOf" srcId="{6EA3A7D8-C1F9-6840-9741-4B6B306A4A33}" destId="{438612D6-68F2-AF4B-A5CE-E104D5FDDE9D}" srcOrd="0" destOrd="0" presId="urn:microsoft.com/office/officeart/2005/8/layout/hierarchy1"/>
    <dgm:cxn modelId="{6BBE2A8B-B823-C34F-AC2D-291EB61A3EEE}" type="presParOf" srcId="{438612D6-68F2-AF4B-A5CE-E104D5FDDE9D}" destId="{F2D29ACF-6A74-6D42-8C5C-74633BB19A2D}" srcOrd="0" destOrd="0" presId="urn:microsoft.com/office/officeart/2005/8/layout/hierarchy1"/>
    <dgm:cxn modelId="{F0B29546-0F42-A445-B963-D129F052091C}" type="presParOf" srcId="{438612D6-68F2-AF4B-A5CE-E104D5FDDE9D}" destId="{E7A0E7E9-43DC-DA46-B9AC-FDEAEF8982CB}" srcOrd="1" destOrd="0" presId="urn:microsoft.com/office/officeart/2005/8/layout/hierarchy1"/>
    <dgm:cxn modelId="{EB9DAF94-6E36-B240-8F43-9BEA6E81019F}" type="presParOf" srcId="{6EA3A7D8-C1F9-6840-9741-4B6B306A4A33}" destId="{69CB3D29-BD9E-304C-8EFF-8ADC3B98013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98770F-8E75-4B3C-991E-B4E78798FE2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3F31318-63BD-4C0A-AC50-11BEA7287851}">
      <dgm:prSet custT="1"/>
      <dgm:spPr>
        <a:solidFill>
          <a:schemeClr val="accent5">
            <a:lumMod val="50000"/>
          </a:schemeClr>
        </a:solidFill>
      </dgm:spPr>
      <dgm:t>
        <a:bodyPr/>
        <a:lstStyle/>
        <a:p>
          <a:r>
            <a:rPr lang="en-US" sz="3200" dirty="0"/>
            <a:t>Deal with a classification problem</a:t>
          </a:r>
        </a:p>
      </dgm:t>
    </dgm:pt>
    <dgm:pt modelId="{3331B831-140A-41E5-8455-8028AEDD321B}" type="parTrans" cxnId="{20565F70-6D4E-45DD-AAC6-2E3DC47C58EF}">
      <dgm:prSet/>
      <dgm:spPr/>
      <dgm:t>
        <a:bodyPr/>
        <a:lstStyle/>
        <a:p>
          <a:endParaRPr lang="en-US"/>
        </a:p>
      </dgm:t>
    </dgm:pt>
    <dgm:pt modelId="{A191EEC2-482F-4958-9953-05AF1AD3CC89}" type="sibTrans" cxnId="{20565F70-6D4E-45DD-AAC6-2E3DC47C58EF}">
      <dgm:prSet/>
      <dgm:spPr/>
      <dgm:t>
        <a:bodyPr/>
        <a:lstStyle/>
        <a:p>
          <a:endParaRPr lang="en-US"/>
        </a:p>
      </dgm:t>
    </dgm:pt>
    <dgm:pt modelId="{C1F05955-B53B-4853-89B5-63AFE5789098}">
      <dgm:prSet custT="1"/>
      <dgm:spPr>
        <a:solidFill>
          <a:schemeClr val="accent6">
            <a:lumMod val="75000"/>
          </a:schemeClr>
        </a:solidFill>
      </dgm:spPr>
      <dgm:t>
        <a:bodyPr/>
        <a:lstStyle/>
        <a:p>
          <a:pPr algn="just"/>
          <a:r>
            <a:rPr lang="en-US" sz="2800" dirty="0"/>
            <a:t>To build, train and test  a classification model using TensorFlow that can classify images</a:t>
          </a:r>
        </a:p>
      </dgm:t>
    </dgm:pt>
    <dgm:pt modelId="{B4437C61-7A12-4199-BA31-D836A7E149BF}" type="parTrans" cxnId="{D56D74CB-C8F8-43CE-9E21-18FC39EBEBB2}">
      <dgm:prSet/>
      <dgm:spPr/>
      <dgm:t>
        <a:bodyPr/>
        <a:lstStyle/>
        <a:p>
          <a:endParaRPr lang="en-US"/>
        </a:p>
      </dgm:t>
    </dgm:pt>
    <dgm:pt modelId="{36DE132A-F9CE-46B0-B234-D1C09274D4A9}" type="sibTrans" cxnId="{D56D74CB-C8F8-43CE-9E21-18FC39EBEBB2}">
      <dgm:prSet/>
      <dgm:spPr/>
      <dgm:t>
        <a:bodyPr/>
        <a:lstStyle/>
        <a:p>
          <a:endParaRPr lang="en-US"/>
        </a:p>
      </dgm:t>
    </dgm:pt>
    <dgm:pt modelId="{F76B91F6-4874-7240-932A-3FB645DBB31E}" type="pres">
      <dgm:prSet presAssocID="{8998770F-8E75-4B3C-991E-B4E78798FE28}" presName="linear" presStyleCnt="0">
        <dgm:presLayoutVars>
          <dgm:animLvl val="lvl"/>
          <dgm:resizeHandles val="exact"/>
        </dgm:presLayoutVars>
      </dgm:prSet>
      <dgm:spPr/>
    </dgm:pt>
    <dgm:pt modelId="{4BDCBB23-B625-8247-AC75-52B2F78E3443}" type="pres">
      <dgm:prSet presAssocID="{23F31318-63BD-4C0A-AC50-11BEA7287851}" presName="parentText" presStyleLbl="node1" presStyleIdx="0" presStyleCnt="2" custLinFactY="-111029" custLinFactNeighborY="-200000">
        <dgm:presLayoutVars>
          <dgm:chMax val="0"/>
          <dgm:bulletEnabled val="1"/>
        </dgm:presLayoutVars>
      </dgm:prSet>
      <dgm:spPr/>
    </dgm:pt>
    <dgm:pt modelId="{B8EFCCA0-F652-8644-9207-388901945CBF}" type="pres">
      <dgm:prSet presAssocID="{A191EEC2-482F-4958-9953-05AF1AD3CC89}" presName="spacer" presStyleCnt="0"/>
      <dgm:spPr/>
    </dgm:pt>
    <dgm:pt modelId="{198CEF36-D694-F843-9026-4AA026B0E047}" type="pres">
      <dgm:prSet presAssocID="{C1F05955-B53B-4853-89B5-63AFE5789098}" presName="parentText" presStyleLbl="node1" presStyleIdx="1" presStyleCnt="2">
        <dgm:presLayoutVars>
          <dgm:chMax val="0"/>
          <dgm:bulletEnabled val="1"/>
        </dgm:presLayoutVars>
      </dgm:prSet>
      <dgm:spPr/>
    </dgm:pt>
  </dgm:ptLst>
  <dgm:cxnLst>
    <dgm:cxn modelId="{1F028B20-1CB2-8340-A3B9-B92FA01D400F}" type="presOf" srcId="{C1F05955-B53B-4853-89B5-63AFE5789098}" destId="{198CEF36-D694-F843-9026-4AA026B0E047}" srcOrd="0" destOrd="0" presId="urn:microsoft.com/office/officeart/2005/8/layout/vList2"/>
    <dgm:cxn modelId="{39ABAE3E-726B-F448-9C87-5FF07AFB96CB}" type="presOf" srcId="{23F31318-63BD-4C0A-AC50-11BEA7287851}" destId="{4BDCBB23-B625-8247-AC75-52B2F78E3443}" srcOrd="0" destOrd="0" presId="urn:microsoft.com/office/officeart/2005/8/layout/vList2"/>
    <dgm:cxn modelId="{20565F70-6D4E-45DD-AAC6-2E3DC47C58EF}" srcId="{8998770F-8E75-4B3C-991E-B4E78798FE28}" destId="{23F31318-63BD-4C0A-AC50-11BEA7287851}" srcOrd="0" destOrd="0" parTransId="{3331B831-140A-41E5-8455-8028AEDD321B}" sibTransId="{A191EEC2-482F-4958-9953-05AF1AD3CC89}"/>
    <dgm:cxn modelId="{D56D74CB-C8F8-43CE-9E21-18FC39EBEBB2}" srcId="{8998770F-8E75-4B3C-991E-B4E78798FE28}" destId="{C1F05955-B53B-4853-89B5-63AFE5789098}" srcOrd="1" destOrd="0" parTransId="{B4437C61-7A12-4199-BA31-D836A7E149BF}" sibTransId="{36DE132A-F9CE-46B0-B234-D1C09274D4A9}"/>
    <dgm:cxn modelId="{756863E5-0FF0-5347-8487-FBC2C0B4DAA8}" type="presOf" srcId="{8998770F-8E75-4B3C-991E-B4E78798FE28}" destId="{F76B91F6-4874-7240-932A-3FB645DBB31E}" srcOrd="0" destOrd="0" presId="urn:microsoft.com/office/officeart/2005/8/layout/vList2"/>
    <dgm:cxn modelId="{B44D6743-26FA-B044-84E8-FEB9C2B7223F}" type="presParOf" srcId="{F76B91F6-4874-7240-932A-3FB645DBB31E}" destId="{4BDCBB23-B625-8247-AC75-52B2F78E3443}" srcOrd="0" destOrd="0" presId="urn:microsoft.com/office/officeart/2005/8/layout/vList2"/>
    <dgm:cxn modelId="{61787FB9-DCFD-0A4A-97E5-819A40FA09FA}" type="presParOf" srcId="{F76B91F6-4874-7240-932A-3FB645DBB31E}" destId="{B8EFCCA0-F652-8644-9207-388901945CBF}" srcOrd="1" destOrd="0" presId="urn:microsoft.com/office/officeart/2005/8/layout/vList2"/>
    <dgm:cxn modelId="{6D595686-43B8-8C44-8F98-2FE6A65CFCE3}" type="presParOf" srcId="{F76B91F6-4874-7240-932A-3FB645DBB31E}" destId="{198CEF36-D694-F843-9026-4AA026B0E04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A52CD-CF94-45A0-A10D-61212D99B3D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9634DAC-9E13-47AC-A3D8-F7C0ED468EC5}">
      <dgm:prSet/>
      <dgm:spPr/>
      <dgm:t>
        <a:bodyPr/>
        <a:lstStyle/>
        <a:p>
          <a:r>
            <a:rPr lang="en-US"/>
            <a:t>In this project,</a:t>
          </a:r>
          <a:r>
            <a:rPr lang="en-US" b="1"/>
            <a:t> </a:t>
          </a:r>
          <a:r>
            <a:rPr lang="en-US"/>
            <a:t>first, a successful CNN model with an accuracy of 62.16% was created to classify images of the CIFAR-10 data set.</a:t>
          </a:r>
        </a:p>
      </dgm:t>
    </dgm:pt>
    <dgm:pt modelId="{C16F70F6-CC79-4915-B1D1-C07DF158F63C}" type="parTrans" cxnId="{BD31B964-7B84-4A89-A1FE-2A1C78EA307D}">
      <dgm:prSet/>
      <dgm:spPr/>
      <dgm:t>
        <a:bodyPr/>
        <a:lstStyle/>
        <a:p>
          <a:endParaRPr lang="en-US"/>
        </a:p>
      </dgm:t>
    </dgm:pt>
    <dgm:pt modelId="{3A967860-6607-4A63-B03F-5BB94268DFC7}" type="sibTrans" cxnId="{BD31B964-7B84-4A89-A1FE-2A1C78EA307D}">
      <dgm:prSet/>
      <dgm:spPr/>
      <dgm:t>
        <a:bodyPr/>
        <a:lstStyle/>
        <a:p>
          <a:endParaRPr lang="en-US"/>
        </a:p>
      </dgm:t>
    </dgm:pt>
    <dgm:pt modelId="{4668462B-F131-4156-BEA7-1A4DF5E02183}">
      <dgm:prSet/>
      <dgm:spPr/>
      <dgm:t>
        <a:bodyPr/>
        <a:lstStyle/>
        <a:p>
          <a:r>
            <a:rPr lang="en-US"/>
            <a:t>The model was then compared to the MNIST CNN model with similar training steps and 2- convolutional layers yet there was a high gap in accuracy as both the datasets are different, hence similar models provided different results</a:t>
          </a:r>
        </a:p>
      </dgm:t>
    </dgm:pt>
    <dgm:pt modelId="{A0CC47A9-0CF5-4B7E-8887-3E082C6292F7}" type="parTrans" cxnId="{59D76C8C-3CAB-46C4-B6E7-A4EC8F8DD85B}">
      <dgm:prSet/>
      <dgm:spPr/>
      <dgm:t>
        <a:bodyPr/>
        <a:lstStyle/>
        <a:p>
          <a:endParaRPr lang="en-US"/>
        </a:p>
      </dgm:t>
    </dgm:pt>
    <dgm:pt modelId="{75E1BD0C-533F-4E2D-BE95-7073BA70D44E}" type="sibTrans" cxnId="{59D76C8C-3CAB-46C4-B6E7-A4EC8F8DD85B}">
      <dgm:prSet/>
      <dgm:spPr/>
      <dgm:t>
        <a:bodyPr/>
        <a:lstStyle/>
        <a:p>
          <a:endParaRPr lang="en-US"/>
        </a:p>
      </dgm:t>
    </dgm:pt>
    <dgm:pt modelId="{A43120E4-F26D-4E7C-AC09-A3B3F0BDAF84}">
      <dgm:prSet/>
      <dgm:spPr/>
      <dgm:t>
        <a:bodyPr/>
        <a:lstStyle/>
        <a:p>
          <a:r>
            <a:rPr lang="en-US" dirty="0"/>
            <a:t>Fine-tuning the parameters can improve the accuracy of the model to some extent. After increasing the number of steps and learning rate, the accuracy of the CNN model was improved </a:t>
          </a:r>
          <a:r>
            <a:rPr lang="en-US"/>
            <a:t>to 69.60% </a:t>
          </a:r>
          <a:r>
            <a:rPr lang="en-US" dirty="0"/>
            <a:t>making 10% increase.</a:t>
          </a:r>
        </a:p>
      </dgm:t>
    </dgm:pt>
    <dgm:pt modelId="{D95564D3-F421-40B4-AC5F-EA9A2D2806A9}" type="parTrans" cxnId="{F3D4F9CE-1373-4DC1-9B8D-7B8E4AD9A938}">
      <dgm:prSet/>
      <dgm:spPr/>
      <dgm:t>
        <a:bodyPr/>
        <a:lstStyle/>
        <a:p>
          <a:endParaRPr lang="en-US"/>
        </a:p>
      </dgm:t>
    </dgm:pt>
    <dgm:pt modelId="{04AFECC5-FDC9-4CA5-B1EA-D0E5974A5F5B}" type="sibTrans" cxnId="{F3D4F9CE-1373-4DC1-9B8D-7B8E4AD9A938}">
      <dgm:prSet/>
      <dgm:spPr/>
      <dgm:t>
        <a:bodyPr/>
        <a:lstStyle/>
        <a:p>
          <a:endParaRPr lang="en-US"/>
        </a:p>
      </dgm:t>
    </dgm:pt>
    <dgm:pt modelId="{1DA12548-6EAE-5A44-B65B-73ED7D784402}" type="pres">
      <dgm:prSet presAssocID="{6D1A52CD-CF94-45A0-A10D-61212D99B3D3}" presName="vert0" presStyleCnt="0">
        <dgm:presLayoutVars>
          <dgm:dir/>
          <dgm:animOne val="branch"/>
          <dgm:animLvl val="lvl"/>
        </dgm:presLayoutVars>
      </dgm:prSet>
      <dgm:spPr/>
    </dgm:pt>
    <dgm:pt modelId="{CC4F4A31-64B7-DB4C-9E45-5E9DBA50192C}" type="pres">
      <dgm:prSet presAssocID="{59634DAC-9E13-47AC-A3D8-F7C0ED468EC5}" presName="thickLine" presStyleLbl="alignNode1" presStyleIdx="0" presStyleCnt="3"/>
      <dgm:spPr/>
    </dgm:pt>
    <dgm:pt modelId="{59257C3D-9BB4-7B4A-9B2E-C4B328B3B345}" type="pres">
      <dgm:prSet presAssocID="{59634DAC-9E13-47AC-A3D8-F7C0ED468EC5}" presName="horz1" presStyleCnt="0"/>
      <dgm:spPr/>
    </dgm:pt>
    <dgm:pt modelId="{1F96D18D-1566-6B44-B2BF-74CFB01C78F4}" type="pres">
      <dgm:prSet presAssocID="{59634DAC-9E13-47AC-A3D8-F7C0ED468EC5}" presName="tx1" presStyleLbl="revTx" presStyleIdx="0" presStyleCnt="3"/>
      <dgm:spPr/>
    </dgm:pt>
    <dgm:pt modelId="{F6C10884-443C-1545-9C64-19493B41EF06}" type="pres">
      <dgm:prSet presAssocID="{59634DAC-9E13-47AC-A3D8-F7C0ED468EC5}" presName="vert1" presStyleCnt="0"/>
      <dgm:spPr/>
    </dgm:pt>
    <dgm:pt modelId="{FACEF432-3C4B-B84E-AE86-9403049CA0F7}" type="pres">
      <dgm:prSet presAssocID="{4668462B-F131-4156-BEA7-1A4DF5E02183}" presName="thickLine" presStyleLbl="alignNode1" presStyleIdx="1" presStyleCnt="3"/>
      <dgm:spPr/>
    </dgm:pt>
    <dgm:pt modelId="{6C2F6358-7D3D-3A41-A386-539F7198B04D}" type="pres">
      <dgm:prSet presAssocID="{4668462B-F131-4156-BEA7-1A4DF5E02183}" presName="horz1" presStyleCnt="0"/>
      <dgm:spPr/>
    </dgm:pt>
    <dgm:pt modelId="{4682FAE1-33BA-0944-BDF6-E65D550A566F}" type="pres">
      <dgm:prSet presAssocID="{4668462B-F131-4156-BEA7-1A4DF5E02183}" presName="tx1" presStyleLbl="revTx" presStyleIdx="1" presStyleCnt="3"/>
      <dgm:spPr/>
    </dgm:pt>
    <dgm:pt modelId="{C9369E71-5C89-9641-8058-D2C7E17C7253}" type="pres">
      <dgm:prSet presAssocID="{4668462B-F131-4156-BEA7-1A4DF5E02183}" presName="vert1" presStyleCnt="0"/>
      <dgm:spPr/>
    </dgm:pt>
    <dgm:pt modelId="{03688135-5C6D-524D-A34D-220C8CA9792F}" type="pres">
      <dgm:prSet presAssocID="{A43120E4-F26D-4E7C-AC09-A3B3F0BDAF84}" presName="thickLine" presStyleLbl="alignNode1" presStyleIdx="2" presStyleCnt="3"/>
      <dgm:spPr/>
    </dgm:pt>
    <dgm:pt modelId="{4CB0B343-3AB1-2F44-9484-D80B1D46E7DA}" type="pres">
      <dgm:prSet presAssocID="{A43120E4-F26D-4E7C-AC09-A3B3F0BDAF84}" presName="horz1" presStyleCnt="0"/>
      <dgm:spPr/>
    </dgm:pt>
    <dgm:pt modelId="{9CFA9E70-BC1A-CA47-BA9B-AE99C9521724}" type="pres">
      <dgm:prSet presAssocID="{A43120E4-F26D-4E7C-AC09-A3B3F0BDAF84}" presName="tx1" presStyleLbl="revTx" presStyleIdx="2" presStyleCnt="3"/>
      <dgm:spPr/>
    </dgm:pt>
    <dgm:pt modelId="{F845C622-2074-104E-82A1-3F997BDF8209}" type="pres">
      <dgm:prSet presAssocID="{A43120E4-F26D-4E7C-AC09-A3B3F0BDAF84}" presName="vert1" presStyleCnt="0"/>
      <dgm:spPr/>
    </dgm:pt>
  </dgm:ptLst>
  <dgm:cxnLst>
    <dgm:cxn modelId="{17599414-34D7-9E48-A176-475CBAE5B8E5}" type="presOf" srcId="{59634DAC-9E13-47AC-A3D8-F7C0ED468EC5}" destId="{1F96D18D-1566-6B44-B2BF-74CFB01C78F4}" srcOrd="0" destOrd="0" presId="urn:microsoft.com/office/officeart/2008/layout/LinedList"/>
    <dgm:cxn modelId="{BD31B964-7B84-4A89-A1FE-2A1C78EA307D}" srcId="{6D1A52CD-CF94-45A0-A10D-61212D99B3D3}" destId="{59634DAC-9E13-47AC-A3D8-F7C0ED468EC5}" srcOrd="0" destOrd="0" parTransId="{C16F70F6-CC79-4915-B1D1-C07DF158F63C}" sibTransId="{3A967860-6607-4A63-B03F-5BB94268DFC7}"/>
    <dgm:cxn modelId="{C248BE6E-7C2E-514D-A9E0-53EC511EFDD8}" type="presOf" srcId="{A43120E4-F26D-4E7C-AC09-A3B3F0BDAF84}" destId="{9CFA9E70-BC1A-CA47-BA9B-AE99C9521724}" srcOrd="0" destOrd="0" presId="urn:microsoft.com/office/officeart/2008/layout/LinedList"/>
    <dgm:cxn modelId="{59D76C8C-3CAB-46C4-B6E7-A4EC8F8DD85B}" srcId="{6D1A52CD-CF94-45A0-A10D-61212D99B3D3}" destId="{4668462B-F131-4156-BEA7-1A4DF5E02183}" srcOrd="1" destOrd="0" parTransId="{A0CC47A9-0CF5-4B7E-8887-3E082C6292F7}" sibTransId="{75E1BD0C-533F-4E2D-BE95-7073BA70D44E}"/>
    <dgm:cxn modelId="{9B82C3A6-323E-EB4F-A922-94AEB5AE76AF}" type="presOf" srcId="{4668462B-F131-4156-BEA7-1A4DF5E02183}" destId="{4682FAE1-33BA-0944-BDF6-E65D550A566F}" srcOrd="0" destOrd="0" presId="urn:microsoft.com/office/officeart/2008/layout/LinedList"/>
    <dgm:cxn modelId="{F3D4F9CE-1373-4DC1-9B8D-7B8E4AD9A938}" srcId="{6D1A52CD-CF94-45A0-A10D-61212D99B3D3}" destId="{A43120E4-F26D-4E7C-AC09-A3B3F0BDAF84}" srcOrd="2" destOrd="0" parTransId="{D95564D3-F421-40B4-AC5F-EA9A2D2806A9}" sibTransId="{04AFECC5-FDC9-4CA5-B1EA-D0E5974A5F5B}"/>
    <dgm:cxn modelId="{E70196F7-FA90-B549-BCF4-D7112E4C614D}" type="presOf" srcId="{6D1A52CD-CF94-45A0-A10D-61212D99B3D3}" destId="{1DA12548-6EAE-5A44-B65B-73ED7D784402}" srcOrd="0" destOrd="0" presId="urn:microsoft.com/office/officeart/2008/layout/LinedList"/>
    <dgm:cxn modelId="{83194D36-02A8-F140-B1A5-861803671474}" type="presParOf" srcId="{1DA12548-6EAE-5A44-B65B-73ED7D784402}" destId="{CC4F4A31-64B7-DB4C-9E45-5E9DBA50192C}" srcOrd="0" destOrd="0" presId="urn:microsoft.com/office/officeart/2008/layout/LinedList"/>
    <dgm:cxn modelId="{1E3F925C-DFE8-0041-A0BD-655B5196288D}" type="presParOf" srcId="{1DA12548-6EAE-5A44-B65B-73ED7D784402}" destId="{59257C3D-9BB4-7B4A-9B2E-C4B328B3B345}" srcOrd="1" destOrd="0" presId="urn:microsoft.com/office/officeart/2008/layout/LinedList"/>
    <dgm:cxn modelId="{64C5C27C-2CDF-2942-8C8F-0B805980EB8F}" type="presParOf" srcId="{59257C3D-9BB4-7B4A-9B2E-C4B328B3B345}" destId="{1F96D18D-1566-6B44-B2BF-74CFB01C78F4}" srcOrd="0" destOrd="0" presId="urn:microsoft.com/office/officeart/2008/layout/LinedList"/>
    <dgm:cxn modelId="{5E4F86AA-DCD9-024B-AD2F-E2F45090FA85}" type="presParOf" srcId="{59257C3D-9BB4-7B4A-9B2E-C4B328B3B345}" destId="{F6C10884-443C-1545-9C64-19493B41EF06}" srcOrd="1" destOrd="0" presId="urn:microsoft.com/office/officeart/2008/layout/LinedList"/>
    <dgm:cxn modelId="{725EA13D-5C27-C94B-8A35-9C4FA9E2A16C}" type="presParOf" srcId="{1DA12548-6EAE-5A44-B65B-73ED7D784402}" destId="{FACEF432-3C4B-B84E-AE86-9403049CA0F7}" srcOrd="2" destOrd="0" presId="urn:microsoft.com/office/officeart/2008/layout/LinedList"/>
    <dgm:cxn modelId="{9B411D75-89F6-9C41-8685-58F6CB03508C}" type="presParOf" srcId="{1DA12548-6EAE-5A44-B65B-73ED7D784402}" destId="{6C2F6358-7D3D-3A41-A386-539F7198B04D}" srcOrd="3" destOrd="0" presId="urn:microsoft.com/office/officeart/2008/layout/LinedList"/>
    <dgm:cxn modelId="{2291AB95-61BD-7D4F-9AC6-A7FE80F52BD7}" type="presParOf" srcId="{6C2F6358-7D3D-3A41-A386-539F7198B04D}" destId="{4682FAE1-33BA-0944-BDF6-E65D550A566F}" srcOrd="0" destOrd="0" presId="urn:microsoft.com/office/officeart/2008/layout/LinedList"/>
    <dgm:cxn modelId="{3C6F98E6-A843-A544-B4D2-E8D141278124}" type="presParOf" srcId="{6C2F6358-7D3D-3A41-A386-539F7198B04D}" destId="{C9369E71-5C89-9641-8058-D2C7E17C7253}" srcOrd="1" destOrd="0" presId="urn:microsoft.com/office/officeart/2008/layout/LinedList"/>
    <dgm:cxn modelId="{162E8FD9-1409-8445-B7FD-C2D7ABB33A9A}" type="presParOf" srcId="{1DA12548-6EAE-5A44-B65B-73ED7D784402}" destId="{03688135-5C6D-524D-A34D-220C8CA9792F}" srcOrd="4" destOrd="0" presId="urn:microsoft.com/office/officeart/2008/layout/LinedList"/>
    <dgm:cxn modelId="{18A85063-A09A-744A-975F-2BF9BDE5F1E8}" type="presParOf" srcId="{1DA12548-6EAE-5A44-B65B-73ED7D784402}" destId="{4CB0B343-3AB1-2F44-9484-D80B1D46E7DA}" srcOrd="5" destOrd="0" presId="urn:microsoft.com/office/officeart/2008/layout/LinedList"/>
    <dgm:cxn modelId="{7D68C996-3B89-A24A-9845-E5974EE4D5AD}" type="presParOf" srcId="{4CB0B343-3AB1-2F44-9484-D80B1D46E7DA}" destId="{9CFA9E70-BC1A-CA47-BA9B-AE99C9521724}" srcOrd="0" destOrd="0" presId="urn:microsoft.com/office/officeart/2008/layout/LinedList"/>
    <dgm:cxn modelId="{043DFBCC-00D3-FA48-9547-BF07F51AD864}" type="presParOf" srcId="{4CB0B343-3AB1-2F44-9484-D80B1D46E7DA}" destId="{F845C622-2074-104E-82A1-3F997BDF820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FDAC1-6F30-2A48-B717-95BE78387455}">
      <dsp:nvSpPr>
        <dsp:cNvPr id="0" name=""/>
        <dsp:cNvSpPr/>
      </dsp:nvSpPr>
      <dsp:spPr>
        <a:xfrm>
          <a:off x="8899583" y="3688065"/>
          <a:ext cx="91440" cy="431158"/>
        </a:xfrm>
        <a:custGeom>
          <a:avLst/>
          <a:gdLst/>
          <a:ahLst/>
          <a:cxnLst/>
          <a:rect l="0" t="0" r="0" b="0"/>
          <a:pathLst>
            <a:path>
              <a:moveTo>
                <a:pt x="45720" y="0"/>
              </a:moveTo>
              <a:lnTo>
                <a:pt x="45720"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A5E663-D10E-1945-99DA-4053B82C41FF}">
      <dsp:nvSpPr>
        <dsp:cNvPr id="0" name=""/>
        <dsp:cNvSpPr/>
      </dsp:nvSpPr>
      <dsp:spPr>
        <a:xfrm>
          <a:off x="7805248" y="2315522"/>
          <a:ext cx="1140054" cy="431158"/>
        </a:xfrm>
        <a:custGeom>
          <a:avLst/>
          <a:gdLst/>
          <a:ahLst/>
          <a:cxnLst/>
          <a:rect l="0" t="0" r="0" b="0"/>
          <a:pathLst>
            <a:path>
              <a:moveTo>
                <a:pt x="0" y="0"/>
              </a:moveTo>
              <a:lnTo>
                <a:pt x="0" y="293822"/>
              </a:lnTo>
              <a:lnTo>
                <a:pt x="1140054" y="293822"/>
              </a:lnTo>
              <a:lnTo>
                <a:pt x="1140054"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6AC354-AF54-8A45-83A3-18311E141145}">
      <dsp:nvSpPr>
        <dsp:cNvPr id="0" name=""/>
        <dsp:cNvSpPr/>
      </dsp:nvSpPr>
      <dsp:spPr>
        <a:xfrm>
          <a:off x="6899279" y="2315522"/>
          <a:ext cx="905968" cy="431158"/>
        </a:xfrm>
        <a:custGeom>
          <a:avLst/>
          <a:gdLst/>
          <a:ahLst/>
          <a:cxnLst/>
          <a:rect l="0" t="0" r="0" b="0"/>
          <a:pathLst>
            <a:path>
              <a:moveTo>
                <a:pt x="905968" y="0"/>
              </a:moveTo>
              <a:lnTo>
                <a:pt x="905968" y="293822"/>
              </a:lnTo>
              <a:lnTo>
                <a:pt x="0" y="293822"/>
              </a:lnTo>
              <a:lnTo>
                <a:pt x="0"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FE14B1-998A-D84D-82DC-9510B322C49B}">
      <dsp:nvSpPr>
        <dsp:cNvPr id="0" name=""/>
        <dsp:cNvSpPr/>
      </dsp:nvSpPr>
      <dsp:spPr>
        <a:xfrm>
          <a:off x="5660116" y="942979"/>
          <a:ext cx="2145132" cy="431158"/>
        </a:xfrm>
        <a:custGeom>
          <a:avLst/>
          <a:gdLst/>
          <a:ahLst/>
          <a:cxnLst/>
          <a:rect l="0" t="0" r="0" b="0"/>
          <a:pathLst>
            <a:path>
              <a:moveTo>
                <a:pt x="0" y="0"/>
              </a:moveTo>
              <a:lnTo>
                <a:pt x="0" y="293822"/>
              </a:lnTo>
              <a:lnTo>
                <a:pt x="2145132" y="293822"/>
              </a:lnTo>
              <a:lnTo>
                <a:pt x="2145132" y="4311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6B5F01-5DA8-2145-945C-91A75117BD46}">
      <dsp:nvSpPr>
        <dsp:cNvPr id="0" name=""/>
        <dsp:cNvSpPr/>
      </dsp:nvSpPr>
      <dsp:spPr>
        <a:xfrm>
          <a:off x="4656106" y="3688065"/>
          <a:ext cx="1047747" cy="431158"/>
        </a:xfrm>
        <a:custGeom>
          <a:avLst/>
          <a:gdLst/>
          <a:ahLst/>
          <a:cxnLst/>
          <a:rect l="0" t="0" r="0" b="0"/>
          <a:pathLst>
            <a:path>
              <a:moveTo>
                <a:pt x="0" y="0"/>
              </a:moveTo>
              <a:lnTo>
                <a:pt x="0" y="293822"/>
              </a:lnTo>
              <a:lnTo>
                <a:pt x="1047747" y="293822"/>
              </a:lnTo>
              <a:lnTo>
                <a:pt x="1047747"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545751-F5E1-6742-A0A5-E6F365A7DF0E}">
      <dsp:nvSpPr>
        <dsp:cNvPr id="0" name=""/>
        <dsp:cNvSpPr/>
      </dsp:nvSpPr>
      <dsp:spPr>
        <a:xfrm>
          <a:off x="3607595" y="3688065"/>
          <a:ext cx="1048510" cy="431158"/>
        </a:xfrm>
        <a:custGeom>
          <a:avLst/>
          <a:gdLst/>
          <a:ahLst/>
          <a:cxnLst/>
          <a:rect l="0" t="0" r="0" b="0"/>
          <a:pathLst>
            <a:path>
              <a:moveTo>
                <a:pt x="1048510" y="0"/>
              </a:moveTo>
              <a:lnTo>
                <a:pt x="1048510" y="293822"/>
              </a:lnTo>
              <a:lnTo>
                <a:pt x="0" y="293822"/>
              </a:lnTo>
              <a:lnTo>
                <a:pt x="0"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3B33D9-552F-4344-92E2-EA707D003BD9}">
      <dsp:nvSpPr>
        <dsp:cNvPr id="0" name=""/>
        <dsp:cNvSpPr/>
      </dsp:nvSpPr>
      <dsp:spPr>
        <a:xfrm>
          <a:off x="3514983" y="2315522"/>
          <a:ext cx="1141122" cy="431158"/>
        </a:xfrm>
        <a:custGeom>
          <a:avLst/>
          <a:gdLst/>
          <a:ahLst/>
          <a:cxnLst/>
          <a:rect l="0" t="0" r="0" b="0"/>
          <a:pathLst>
            <a:path>
              <a:moveTo>
                <a:pt x="0" y="0"/>
              </a:moveTo>
              <a:lnTo>
                <a:pt x="0" y="293822"/>
              </a:lnTo>
              <a:lnTo>
                <a:pt x="1141122" y="293822"/>
              </a:lnTo>
              <a:lnTo>
                <a:pt x="1141122"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E89E28-2E08-EC4F-99EA-EF09D0FC5A0A}">
      <dsp:nvSpPr>
        <dsp:cNvPr id="0" name=""/>
        <dsp:cNvSpPr/>
      </dsp:nvSpPr>
      <dsp:spPr>
        <a:xfrm>
          <a:off x="2411865" y="2315522"/>
          <a:ext cx="1103118" cy="431158"/>
        </a:xfrm>
        <a:custGeom>
          <a:avLst/>
          <a:gdLst/>
          <a:ahLst/>
          <a:cxnLst/>
          <a:rect l="0" t="0" r="0" b="0"/>
          <a:pathLst>
            <a:path>
              <a:moveTo>
                <a:pt x="1103118" y="0"/>
              </a:moveTo>
              <a:lnTo>
                <a:pt x="1103118" y="293822"/>
              </a:lnTo>
              <a:lnTo>
                <a:pt x="0" y="293822"/>
              </a:lnTo>
              <a:lnTo>
                <a:pt x="0" y="4311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AE74E-3B49-F942-BF4E-C5721234E194}">
      <dsp:nvSpPr>
        <dsp:cNvPr id="0" name=""/>
        <dsp:cNvSpPr/>
      </dsp:nvSpPr>
      <dsp:spPr>
        <a:xfrm>
          <a:off x="3514983" y="942979"/>
          <a:ext cx="2145132" cy="431158"/>
        </a:xfrm>
        <a:custGeom>
          <a:avLst/>
          <a:gdLst/>
          <a:ahLst/>
          <a:cxnLst/>
          <a:rect l="0" t="0" r="0" b="0"/>
          <a:pathLst>
            <a:path>
              <a:moveTo>
                <a:pt x="2145132" y="0"/>
              </a:moveTo>
              <a:lnTo>
                <a:pt x="2145132" y="293822"/>
              </a:lnTo>
              <a:lnTo>
                <a:pt x="0" y="293822"/>
              </a:lnTo>
              <a:lnTo>
                <a:pt x="0" y="43115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633BB3-C773-3C49-9C5F-10C60913F662}">
      <dsp:nvSpPr>
        <dsp:cNvPr id="0" name=""/>
        <dsp:cNvSpPr/>
      </dsp:nvSpPr>
      <dsp:spPr>
        <a:xfrm>
          <a:off x="4542485" y="1595"/>
          <a:ext cx="2235260"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360FBF-1B19-1147-8F0F-52B59C9D28F6}">
      <dsp:nvSpPr>
        <dsp:cNvPr id="0" name=""/>
        <dsp:cNvSpPr/>
      </dsp:nvSpPr>
      <dsp:spPr>
        <a:xfrm>
          <a:off x="4707207" y="158080"/>
          <a:ext cx="2235260"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Deep Learning (Neural Network)</a:t>
          </a:r>
        </a:p>
      </dsp:txBody>
      <dsp:txXfrm>
        <a:off x="4734779" y="185652"/>
        <a:ext cx="2180116" cy="886240"/>
      </dsp:txXfrm>
    </dsp:sp>
    <dsp:sp modelId="{C70D00A3-DBDC-CA43-9F73-234CB1D5F0D6}">
      <dsp:nvSpPr>
        <dsp:cNvPr id="0" name=""/>
        <dsp:cNvSpPr/>
      </dsp:nvSpPr>
      <dsp:spPr>
        <a:xfrm>
          <a:off x="2773736" y="1374138"/>
          <a:ext cx="1482494"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B2F111-5187-5F47-B3DB-701EFA8EB6AC}">
      <dsp:nvSpPr>
        <dsp:cNvPr id="0" name=""/>
        <dsp:cNvSpPr/>
      </dsp:nvSpPr>
      <dsp:spPr>
        <a:xfrm>
          <a:off x="2938458" y="1530623"/>
          <a:ext cx="1482494"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Supervised</a:t>
          </a:r>
        </a:p>
      </dsp:txBody>
      <dsp:txXfrm>
        <a:off x="2966030" y="1558195"/>
        <a:ext cx="1427350" cy="886240"/>
      </dsp:txXfrm>
    </dsp:sp>
    <dsp:sp modelId="{F92C7867-3D52-7D44-BBBE-775AC4469B44}">
      <dsp:nvSpPr>
        <dsp:cNvPr id="0" name=""/>
        <dsp:cNvSpPr/>
      </dsp:nvSpPr>
      <dsp:spPr>
        <a:xfrm>
          <a:off x="1435464" y="2746681"/>
          <a:ext cx="1952801"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082BFD-1791-F743-9B71-4E8A46077CCF}">
      <dsp:nvSpPr>
        <dsp:cNvPr id="0" name=""/>
        <dsp:cNvSpPr/>
      </dsp:nvSpPr>
      <dsp:spPr>
        <a:xfrm>
          <a:off x="1600186" y="2903166"/>
          <a:ext cx="1952801"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Convolutional Neural Network</a:t>
          </a:r>
        </a:p>
      </dsp:txBody>
      <dsp:txXfrm>
        <a:off x="1627758" y="2930738"/>
        <a:ext cx="1897657" cy="886240"/>
      </dsp:txXfrm>
    </dsp:sp>
    <dsp:sp modelId="{095DD817-401F-CD4B-B0DA-ACF53EF6C765}">
      <dsp:nvSpPr>
        <dsp:cNvPr id="0" name=""/>
        <dsp:cNvSpPr/>
      </dsp:nvSpPr>
      <dsp:spPr>
        <a:xfrm>
          <a:off x="3717709" y="2746681"/>
          <a:ext cx="1876793"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80F1E5-F767-D64A-A3FD-C0A5E6EE2AFD}">
      <dsp:nvSpPr>
        <dsp:cNvPr id="0" name=""/>
        <dsp:cNvSpPr/>
      </dsp:nvSpPr>
      <dsp:spPr>
        <a:xfrm>
          <a:off x="3882430" y="2903166"/>
          <a:ext cx="1876793"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Recurrent Neural Network</a:t>
          </a:r>
        </a:p>
      </dsp:txBody>
      <dsp:txXfrm>
        <a:off x="3910002" y="2930738"/>
        <a:ext cx="1821649" cy="886240"/>
      </dsp:txXfrm>
    </dsp:sp>
    <dsp:sp modelId="{B874AA03-663D-DF45-9620-BFD3154A3906}">
      <dsp:nvSpPr>
        <dsp:cNvPr id="0" name=""/>
        <dsp:cNvSpPr/>
      </dsp:nvSpPr>
      <dsp:spPr>
        <a:xfrm>
          <a:off x="2724569" y="4119224"/>
          <a:ext cx="1766051"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F343A-4E8E-8346-A3D3-286B4D19DA80}">
      <dsp:nvSpPr>
        <dsp:cNvPr id="0" name=""/>
        <dsp:cNvSpPr/>
      </dsp:nvSpPr>
      <dsp:spPr>
        <a:xfrm>
          <a:off x="2889291" y="4275709"/>
          <a:ext cx="1766051"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Long Short-Term Memory</a:t>
          </a:r>
        </a:p>
      </dsp:txBody>
      <dsp:txXfrm>
        <a:off x="2916863" y="4303281"/>
        <a:ext cx="1710907" cy="886240"/>
      </dsp:txXfrm>
    </dsp:sp>
    <dsp:sp modelId="{214B2503-AB7D-274F-B6F0-D497EC30766C}">
      <dsp:nvSpPr>
        <dsp:cNvPr id="0" name=""/>
        <dsp:cNvSpPr/>
      </dsp:nvSpPr>
      <dsp:spPr>
        <a:xfrm>
          <a:off x="4820064" y="4119224"/>
          <a:ext cx="1767578"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E3D3F4-9B21-E94B-A945-00A34997387E}">
      <dsp:nvSpPr>
        <dsp:cNvPr id="0" name=""/>
        <dsp:cNvSpPr/>
      </dsp:nvSpPr>
      <dsp:spPr>
        <a:xfrm>
          <a:off x="4984785" y="4275709"/>
          <a:ext cx="1767578"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Gated Recurrent Unit</a:t>
          </a:r>
        </a:p>
      </dsp:txBody>
      <dsp:txXfrm>
        <a:off x="5012357" y="4303281"/>
        <a:ext cx="1712434" cy="886240"/>
      </dsp:txXfrm>
    </dsp:sp>
    <dsp:sp modelId="{16DB1B76-F502-A64D-A1B9-EAC8BA89EC97}">
      <dsp:nvSpPr>
        <dsp:cNvPr id="0" name=""/>
        <dsp:cNvSpPr/>
      </dsp:nvSpPr>
      <dsp:spPr>
        <a:xfrm>
          <a:off x="7064001" y="1374138"/>
          <a:ext cx="1482494"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81B67E-0115-CF4E-AC0A-2CFCEAF1B7B6}">
      <dsp:nvSpPr>
        <dsp:cNvPr id="0" name=""/>
        <dsp:cNvSpPr/>
      </dsp:nvSpPr>
      <dsp:spPr>
        <a:xfrm>
          <a:off x="7228722" y="1530623"/>
          <a:ext cx="1482494"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Unsupervised</a:t>
          </a:r>
        </a:p>
      </dsp:txBody>
      <dsp:txXfrm>
        <a:off x="7256294" y="1558195"/>
        <a:ext cx="1427350" cy="886240"/>
      </dsp:txXfrm>
    </dsp:sp>
    <dsp:sp modelId="{63985821-19D3-764B-BC59-FEC6653E47C5}">
      <dsp:nvSpPr>
        <dsp:cNvPr id="0" name=""/>
        <dsp:cNvSpPr/>
      </dsp:nvSpPr>
      <dsp:spPr>
        <a:xfrm>
          <a:off x="5923946" y="2746681"/>
          <a:ext cx="1950666"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BBA9DE-C6AC-004C-9366-1BD5751E32AE}">
      <dsp:nvSpPr>
        <dsp:cNvPr id="0" name=""/>
        <dsp:cNvSpPr/>
      </dsp:nvSpPr>
      <dsp:spPr>
        <a:xfrm>
          <a:off x="6088667" y="2903166"/>
          <a:ext cx="1950666"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Self Organizing Maps</a:t>
          </a:r>
        </a:p>
      </dsp:txBody>
      <dsp:txXfrm>
        <a:off x="6116239" y="2930738"/>
        <a:ext cx="1895522" cy="886240"/>
      </dsp:txXfrm>
    </dsp:sp>
    <dsp:sp modelId="{144E4169-6E7B-124E-9C14-5B7E50C8F596}">
      <dsp:nvSpPr>
        <dsp:cNvPr id="0" name=""/>
        <dsp:cNvSpPr/>
      </dsp:nvSpPr>
      <dsp:spPr>
        <a:xfrm>
          <a:off x="8204055" y="2746681"/>
          <a:ext cx="1482494"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611A215-B635-FC4C-9E00-B09E1F72E0B6}">
      <dsp:nvSpPr>
        <dsp:cNvPr id="0" name=""/>
        <dsp:cNvSpPr/>
      </dsp:nvSpPr>
      <dsp:spPr>
        <a:xfrm>
          <a:off x="8368777" y="2903166"/>
          <a:ext cx="1482494"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Autoencoder</a:t>
          </a:r>
          <a:r>
            <a:rPr lang="en-US" sz="1700" kern="1200" dirty="0"/>
            <a:t>s</a:t>
          </a:r>
        </a:p>
      </dsp:txBody>
      <dsp:txXfrm>
        <a:off x="8396349" y="2930738"/>
        <a:ext cx="1427350" cy="886240"/>
      </dsp:txXfrm>
    </dsp:sp>
    <dsp:sp modelId="{F2D29ACF-6A74-6D42-8C5C-74633BB19A2D}">
      <dsp:nvSpPr>
        <dsp:cNvPr id="0" name=""/>
        <dsp:cNvSpPr/>
      </dsp:nvSpPr>
      <dsp:spPr>
        <a:xfrm>
          <a:off x="7797555" y="4119224"/>
          <a:ext cx="2295494" cy="94138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A0E7E9-43DC-DA46-B9AC-FDEAEF8982CB}">
      <dsp:nvSpPr>
        <dsp:cNvPr id="0" name=""/>
        <dsp:cNvSpPr/>
      </dsp:nvSpPr>
      <dsp:spPr>
        <a:xfrm>
          <a:off x="7962277" y="4275709"/>
          <a:ext cx="2295494" cy="94138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Restricted </a:t>
          </a:r>
          <a:r>
            <a:rPr lang="en-US" sz="1700" b="1" kern="1200" dirty="0" err="1"/>
            <a:t>Boltzman</a:t>
          </a:r>
          <a:r>
            <a:rPr lang="en-US" sz="1700" b="1" kern="1200" dirty="0"/>
            <a:t> Machines</a:t>
          </a:r>
        </a:p>
      </dsp:txBody>
      <dsp:txXfrm>
        <a:off x="7989849" y="4303281"/>
        <a:ext cx="2240350" cy="886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CBB23-B625-8247-AC75-52B2F78E3443}">
      <dsp:nvSpPr>
        <dsp:cNvPr id="0" name=""/>
        <dsp:cNvSpPr/>
      </dsp:nvSpPr>
      <dsp:spPr>
        <a:xfrm>
          <a:off x="0" y="0"/>
          <a:ext cx="6534312" cy="1559025"/>
        </a:xfrm>
        <a:prstGeom prst="round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Deal with a classification problem</a:t>
          </a:r>
        </a:p>
      </dsp:txBody>
      <dsp:txXfrm>
        <a:off x="76105" y="76105"/>
        <a:ext cx="6382102" cy="1406815"/>
      </dsp:txXfrm>
    </dsp:sp>
    <dsp:sp modelId="{198CEF36-D694-F843-9026-4AA026B0E047}">
      <dsp:nvSpPr>
        <dsp:cNvPr id="0" name=""/>
        <dsp:cNvSpPr/>
      </dsp:nvSpPr>
      <dsp:spPr>
        <a:xfrm>
          <a:off x="0" y="1986309"/>
          <a:ext cx="6534312" cy="1559025"/>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just" defTabSz="1244600">
            <a:lnSpc>
              <a:spcPct val="90000"/>
            </a:lnSpc>
            <a:spcBef>
              <a:spcPct val="0"/>
            </a:spcBef>
            <a:spcAft>
              <a:spcPct val="35000"/>
            </a:spcAft>
            <a:buNone/>
          </a:pPr>
          <a:r>
            <a:rPr lang="en-US" sz="2800" kern="1200" dirty="0"/>
            <a:t>To build, train and test  a classification model using TensorFlow that can classify images</a:t>
          </a:r>
        </a:p>
      </dsp:txBody>
      <dsp:txXfrm>
        <a:off x="76105" y="2062414"/>
        <a:ext cx="6382102" cy="1406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F4A31-64B7-DB4C-9E45-5E9DBA50192C}">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96D18D-1566-6B44-B2BF-74CFB01C78F4}">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 this project,</a:t>
          </a:r>
          <a:r>
            <a:rPr lang="en-US" sz="2500" b="1" kern="1200"/>
            <a:t> </a:t>
          </a:r>
          <a:r>
            <a:rPr lang="en-US" sz="2500" kern="1200"/>
            <a:t>first, a successful CNN model with an accuracy of 62.16% was created to classify images of the CIFAR-10 data set.</a:t>
          </a:r>
        </a:p>
      </dsp:txBody>
      <dsp:txXfrm>
        <a:off x="0" y="2124"/>
        <a:ext cx="10515600" cy="1449029"/>
      </dsp:txXfrm>
    </dsp:sp>
    <dsp:sp modelId="{FACEF432-3C4B-B84E-AE86-9403049CA0F7}">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82FAE1-33BA-0944-BDF6-E65D550A566F}">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The model was then compared to the MNIST CNN model with similar training steps and 2- convolutional layers yet there was a high gap in accuracy as both the datasets are different, hence similar models provided different results</a:t>
          </a:r>
        </a:p>
      </dsp:txBody>
      <dsp:txXfrm>
        <a:off x="0" y="1451154"/>
        <a:ext cx="10515600" cy="1449029"/>
      </dsp:txXfrm>
    </dsp:sp>
    <dsp:sp modelId="{03688135-5C6D-524D-A34D-220C8CA9792F}">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A9E70-BC1A-CA47-BA9B-AE99C952172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Fine-tuning the parameters can improve the accuracy of the model to some extent. After increasing the number of steps and learning rate, the accuracy of the CNN model was improved </a:t>
          </a:r>
          <a:r>
            <a:rPr lang="en-US" sz="2500" kern="1200"/>
            <a:t>to 69.60% </a:t>
          </a:r>
          <a:r>
            <a:rPr lang="en-US" sz="2500" kern="1200" dirty="0"/>
            <a:t>making 10% increase.</a:t>
          </a:r>
        </a:p>
      </dsp:txBody>
      <dsp:txXfrm>
        <a:off x="0" y="2900183"/>
        <a:ext cx="10515600" cy="14490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4CD541-2F75-054E-9212-31B218A4B683}"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F2E7E-E181-EE4C-A307-BABB1ED131B8}" type="slidenum">
              <a:rPr lang="en-US" smtClean="0"/>
              <a:t>‹#›</a:t>
            </a:fld>
            <a:endParaRPr lang="en-US"/>
          </a:p>
        </p:txBody>
      </p:sp>
    </p:spTree>
    <p:extLst>
      <p:ext uri="{BB962C8B-B14F-4D97-AF65-F5344CB8AC3E}">
        <p14:creationId xmlns:p14="http://schemas.microsoft.com/office/powerpoint/2010/main" val="3208798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alpha val="60000"/>
                  </a:schemeClr>
                </a:solidFill>
              </a:rPr>
              <a:t>Most Deep Networks use </a:t>
            </a:r>
            <a:r>
              <a:rPr lang="en-US" sz="1200" dirty="0" err="1">
                <a:solidFill>
                  <a:schemeClr val="bg1">
                    <a:alpha val="60000"/>
                  </a:schemeClr>
                </a:solidFill>
              </a:rPr>
              <a:t>ReLU</a:t>
            </a:r>
            <a:r>
              <a:rPr lang="en-US" sz="1200" dirty="0">
                <a:solidFill>
                  <a:schemeClr val="bg1">
                    <a:alpha val="60000"/>
                  </a:schemeClr>
                </a:solidFill>
              </a:rPr>
              <a:t> nowadays.</a:t>
            </a:r>
          </a:p>
          <a:p>
            <a:endParaRPr lang="en-US" dirty="0"/>
          </a:p>
        </p:txBody>
      </p:sp>
      <p:sp>
        <p:nvSpPr>
          <p:cNvPr id="4" name="Slide Number Placeholder 3"/>
          <p:cNvSpPr>
            <a:spLocks noGrp="1"/>
          </p:cNvSpPr>
          <p:nvPr>
            <p:ph type="sldNum" sz="quarter" idx="5"/>
          </p:nvPr>
        </p:nvSpPr>
        <p:spPr/>
        <p:txBody>
          <a:bodyPr/>
          <a:lstStyle/>
          <a:p>
            <a:fld id="{BBEF2E7E-E181-EE4C-A307-BABB1ED131B8}" type="slidenum">
              <a:rPr lang="en-US" smtClean="0"/>
              <a:t>10</a:t>
            </a:fld>
            <a:endParaRPr lang="en-US"/>
          </a:p>
        </p:txBody>
      </p:sp>
    </p:spTree>
    <p:extLst>
      <p:ext uri="{BB962C8B-B14F-4D97-AF65-F5344CB8AC3E}">
        <p14:creationId xmlns:p14="http://schemas.microsoft.com/office/powerpoint/2010/main" val="4069511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EF2E7E-E181-EE4C-A307-BABB1ED131B8}" type="slidenum">
              <a:rPr lang="en-US" smtClean="0"/>
              <a:t>30</a:t>
            </a:fld>
            <a:endParaRPr lang="en-US"/>
          </a:p>
        </p:txBody>
      </p:sp>
    </p:spTree>
    <p:extLst>
      <p:ext uri="{BB962C8B-B14F-4D97-AF65-F5344CB8AC3E}">
        <p14:creationId xmlns:p14="http://schemas.microsoft.com/office/powerpoint/2010/main" val="4109712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F561-FD31-5E4B-ACEF-B262657E1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8A81D5-4EB0-CD4A-B263-0F249CE39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37D3A-60AC-AC49-B76F-971AEAFBB4B4}"/>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9414E7CA-AEBC-514A-ADAB-CC2A16DD91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845A24-E6D2-324A-84F9-1A965CD1BBF7}"/>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849205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6C22E-C8C8-C440-875D-4C85A57CDB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D3745B-C2D3-B34D-8C16-1C17A4D87C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6C262-8A18-AE4A-AB30-04D1A4DE2793}"/>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E7133C90-5834-774A-AB19-F66B725BE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7DE48-6559-D740-862C-1EF232AA824B}"/>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3395548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141BF-2A37-7C4B-870B-E549305CD3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8362C7-F0E7-4244-9076-72336498DB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446E7-348B-EB4D-A713-7B8F32D37B10}"/>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F153ED83-09A5-C64B-9206-6611E58F74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8136B3-C718-2A43-AD7C-71F2A201D125}"/>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042514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CEEB0-2BA3-724D-A9BC-E519686369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75F468-C0D3-E64B-BC3B-27EA17876A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0E460D-66E5-1643-8B9B-DA1E2F065278}"/>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8CEF963E-DEE9-DB46-AD54-FC63942BB8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D5E243-5209-9E48-A4DF-A12EB58CCD01}"/>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53286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C8CA7-8E3D-7B43-B673-BF86B41EA3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C503AD-4538-E541-93C8-8962E0669A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50FAC-D100-FB48-BC36-F1E67E76373F}"/>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1BE953E0-D563-004F-AFB3-617953426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C24EC-093D-8E4C-B999-FC65F4A24AA8}"/>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4005466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829F-4BDE-B540-BA9E-898B8A93CE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612A7B-36F7-FF44-8018-D3AED81C297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62C061-8B50-904C-9478-8492EE8C28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068BDE-DB7B-9A49-B007-27CF05C53E75}"/>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6" name="Footer Placeholder 5">
            <a:extLst>
              <a:ext uri="{FF2B5EF4-FFF2-40B4-BE49-F238E27FC236}">
                <a16:creationId xmlns:a16="http://schemas.microsoft.com/office/drawing/2014/main" id="{CA6AEE9B-59E5-2A4A-BDE2-D893514EF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4236EE-E64E-BC47-A333-4E13F795E920}"/>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3468906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986B-1A3B-4146-9190-46B1178557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F3F815-856B-2E47-A62D-693F0D77C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30CDA-F4A0-6A4F-99F9-BEB5DBD158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C11C3A-B516-E94E-BEF1-8DFCC93C12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AFE534-E434-4F4D-8BD6-CB4AB8E8F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637D7C-6DF4-4C41-B75E-51CA44E36308}"/>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8" name="Footer Placeholder 7">
            <a:extLst>
              <a:ext uri="{FF2B5EF4-FFF2-40B4-BE49-F238E27FC236}">
                <a16:creationId xmlns:a16="http://schemas.microsoft.com/office/drawing/2014/main" id="{B6490008-F7B3-2E49-86D5-210DFC95DD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2F0887-C90A-7744-8D0B-324DB0107A0B}"/>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069402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E153F-C30C-1148-87BC-FDA9BF464E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72C1FE-7160-4E44-96B7-99844BBE61D2}"/>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4" name="Footer Placeholder 3">
            <a:extLst>
              <a:ext uri="{FF2B5EF4-FFF2-40B4-BE49-F238E27FC236}">
                <a16:creationId xmlns:a16="http://schemas.microsoft.com/office/drawing/2014/main" id="{01869E85-A671-9D43-A735-AB94B6CC3D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BC1FA7-87B4-4541-B2A5-099A036CA9C2}"/>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81203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688F48-818B-084C-B8DA-944A5BBDDD30}"/>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3" name="Footer Placeholder 2">
            <a:extLst>
              <a:ext uri="{FF2B5EF4-FFF2-40B4-BE49-F238E27FC236}">
                <a16:creationId xmlns:a16="http://schemas.microsoft.com/office/drawing/2014/main" id="{E6D22687-8195-0C48-88D2-11F9B35BB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F3181D-FD86-7B4F-A627-B716BDB677C0}"/>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004237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92E-49C2-9340-A8C4-0189E1BBD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A8969-FEEE-DF4C-95A6-EE26E7A8ED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0F862B-B1D2-2948-A65E-BB42B05FB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784BAB-C4AE-654E-B0E9-2E53340E4EE6}"/>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6" name="Footer Placeholder 5">
            <a:extLst>
              <a:ext uri="{FF2B5EF4-FFF2-40B4-BE49-F238E27FC236}">
                <a16:creationId xmlns:a16="http://schemas.microsoft.com/office/drawing/2014/main" id="{4259B24A-F5C7-C94E-88CC-19658201D4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0FF3E-4B89-E143-9B0C-4B006546DB41}"/>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1023885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E26B-2083-794B-874B-1EDA7C7832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5133DD-39DE-F94A-A702-09002525E8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3BD7D4-17F8-9E48-B12E-09E3AF6FD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0A453D-C430-AE46-8D1E-E15F54BB4D45}"/>
              </a:ext>
            </a:extLst>
          </p:cNvPr>
          <p:cNvSpPr>
            <a:spLocks noGrp="1"/>
          </p:cNvSpPr>
          <p:nvPr>
            <p:ph type="dt" sz="half" idx="10"/>
          </p:nvPr>
        </p:nvSpPr>
        <p:spPr/>
        <p:txBody>
          <a:bodyPr/>
          <a:lstStyle/>
          <a:p>
            <a:fld id="{630F8E89-0617-2D4F-ADDE-9D0E983CB604}" type="datetimeFigureOut">
              <a:rPr lang="en-US" smtClean="0"/>
              <a:t>12/4/21</a:t>
            </a:fld>
            <a:endParaRPr lang="en-US"/>
          </a:p>
        </p:txBody>
      </p:sp>
      <p:sp>
        <p:nvSpPr>
          <p:cNvPr id="6" name="Footer Placeholder 5">
            <a:extLst>
              <a:ext uri="{FF2B5EF4-FFF2-40B4-BE49-F238E27FC236}">
                <a16:creationId xmlns:a16="http://schemas.microsoft.com/office/drawing/2014/main" id="{223BE16B-61C0-BD4D-B833-0C2792B1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43CC78-9BF8-1D4B-BF8A-E8951386DD54}"/>
              </a:ext>
            </a:extLst>
          </p:cNvPr>
          <p:cNvSpPr>
            <a:spLocks noGrp="1"/>
          </p:cNvSpPr>
          <p:nvPr>
            <p:ph type="sldNum" sz="quarter" idx="12"/>
          </p:nvPr>
        </p:nvSpPr>
        <p:spPr/>
        <p:txBody>
          <a:bodyPr/>
          <a:lstStyle/>
          <a:p>
            <a:fld id="{979641EC-E793-B247-8CE8-26A3ED111F67}" type="slidenum">
              <a:rPr lang="en-US" smtClean="0"/>
              <a:t>‹#›</a:t>
            </a:fld>
            <a:endParaRPr lang="en-US"/>
          </a:p>
        </p:txBody>
      </p:sp>
    </p:spTree>
    <p:extLst>
      <p:ext uri="{BB962C8B-B14F-4D97-AF65-F5344CB8AC3E}">
        <p14:creationId xmlns:p14="http://schemas.microsoft.com/office/powerpoint/2010/main" val="634453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2D9DDF-3EB8-EE45-AC1C-C5EB30C926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B665F08-89B8-1B44-AE87-2621FC0A64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99F343-4FED-FD45-A055-C4D5CC6089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F8E89-0617-2D4F-ADDE-9D0E983CB604}" type="datetimeFigureOut">
              <a:rPr lang="en-US" smtClean="0"/>
              <a:t>12/4/21</a:t>
            </a:fld>
            <a:endParaRPr lang="en-US"/>
          </a:p>
        </p:txBody>
      </p:sp>
      <p:sp>
        <p:nvSpPr>
          <p:cNvPr id="5" name="Footer Placeholder 4">
            <a:extLst>
              <a:ext uri="{FF2B5EF4-FFF2-40B4-BE49-F238E27FC236}">
                <a16:creationId xmlns:a16="http://schemas.microsoft.com/office/drawing/2014/main" id="{F05B0C70-1C2E-3945-9AEA-24FA70BD2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00FD9C-FDC1-9942-87B9-9D85142F4C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9641EC-E793-B247-8CE8-26A3ED111F67}" type="slidenum">
              <a:rPr lang="en-US" smtClean="0"/>
              <a:t>‹#›</a:t>
            </a:fld>
            <a:endParaRPr lang="en-US"/>
          </a:p>
        </p:txBody>
      </p:sp>
    </p:spTree>
    <p:extLst>
      <p:ext uri="{BB962C8B-B14F-4D97-AF65-F5344CB8AC3E}">
        <p14:creationId xmlns:p14="http://schemas.microsoft.com/office/powerpoint/2010/main" val="18743774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911A74-96D9-AC4B-8DC0-1CE3DA52ACCE}"/>
              </a:ext>
            </a:extLst>
          </p:cNvPr>
          <p:cNvSpPr>
            <a:spLocks noGrp="1"/>
          </p:cNvSpPr>
          <p:nvPr>
            <p:ph type="ctrTitle"/>
          </p:nvPr>
        </p:nvSpPr>
        <p:spPr>
          <a:xfrm>
            <a:off x="890338" y="640080"/>
            <a:ext cx="4138862" cy="3566160"/>
          </a:xfrm>
        </p:spPr>
        <p:txBody>
          <a:bodyPr anchor="b">
            <a:normAutofit/>
          </a:bodyPr>
          <a:lstStyle/>
          <a:p>
            <a:pPr algn="l"/>
            <a:r>
              <a:rPr lang="en-US" sz="5000" dirty="0"/>
              <a:t>Final Project: ADTA 5550</a:t>
            </a:r>
            <a:br>
              <a:rPr lang="en-US" sz="5000" dirty="0"/>
            </a:br>
            <a:r>
              <a:rPr lang="en-US" sz="5000" dirty="0"/>
              <a:t>Deep Learning with Big Data</a:t>
            </a:r>
          </a:p>
        </p:txBody>
      </p:sp>
      <p:sp>
        <p:nvSpPr>
          <p:cNvPr id="3" name="Subtitle 2">
            <a:extLst>
              <a:ext uri="{FF2B5EF4-FFF2-40B4-BE49-F238E27FC236}">
                <a16:creationId xmlns:a16="http://schemas.microsoft.com/office/drawing/2014/main" id="{8C14CBB7-AAE7-714D-B811-175BF7CD2842}"/>
              </a:ext>
            </a:extLst>
          </p:cNvPr>
          <p:cNvSpPr>
            <a:spLocks noGrp="1"/>
          </p:cNvSpPr>
          <p:nvPr>
            <p:ph type="subTitle" idx="1"/>
          </p:nvPr>
        </p:nvSpPr>
        <p:spPr>
          <a:xfrm>
            <a:off x="890339" y="4636008"/>
            <a:ext cx="3734014" cy="1572768"/>
          </a:xfrm>
        </p:spPr>
        <p:txBody>
          <a:bodyPr>
            <a:normAutofit/>
          </a:bodyPr>
          <a:lstStyle/>
          <a:p>
            <a:pPr algn="l"/>
            <a:r>
              <a:rPr lang="en-US" dirty="0" err="1"/>
              <a:t>Mudita</a:t>
            </a:r>
            <a:r>
              <a:rPr lang="en-US" dirty="0"/>
              <a:t> Garg</a:t>
            </a:r>
          </a:p>
          <a:p>
            <a:pPr algn="l"/>
            <a:r>
              <a:rPr lang="en-US" dirty="0"/>
              <a:t>MS in Business Analytics, </a:t>
            </a:r>
            <a:br>
              <a:rPr lang="en-US" dirty="0"/>
            </a:br>
            <a:r>
              <a:rPr lang="en-US" dirty="0"/>
              <a:t>College of Business, UNT</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ep Learning Vs Neural Networks - What&amp;#39;s The Difference? | Bernard Marr">
            <a:extLst>
              <a:ext uri="{FF2B5EF4-FFF2-40B4-BE49-F238E27FC236}">
                <a16:creationId xmlns:a16="http://schemas.microsoft.com/office/drawing/2014/main" id="{5B94424C-0894-BF44-969E-84E52CEBEE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51" r="6896"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23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3" name="Freeform: Shape 12">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DCE7FD96-AD8B-3E44-AC50-72069B53891B}"/>
              </a:ext>
            </a:extLst>
          </p:cNvPr>
          <p:cNvSpPr>
            <a:spLocks noGrp="1"/>
          </p:cNvSpPr>
          <p:nvPr>
            <p:ph type="title"/>
          </p:nvPr>
        </p:nvSpPr>
        <p:spPr>
          <a:xfrm>
            <a:off x="407229" y="532864"/>
            <a:ext cx="3879240" cy="746066"/>
          </a:xfrm>
        </p:spPr>
        <p:txBody>
          <a:bodyPr anchor="t">
            <a:normAutofit/>
          </a:bodyPr>
          <a:lstStyle/>
          <a:p>
            <a:r>
              <a:rPr lang="en-US" sz="4000" dirty="0">
                <a:solidFill>
                  <a:schemeClr val="bg1"/>
                </a:solidFill>
              </a:rPr>
              <a:t>Activation: </a:t>
            </a:r>
            <a:r>
              <a:rPr lang="en-US" sz="4000" dirty="0" err="1">
                <a:solidFill>
                  <a:schemeClr val="bg1"/>
                </a:solidFill>
              </a:rPr>
              <a:t>ReLU</a:t>
            </a:r>
            <a:endParaRPr lang="en-US" sz="4000" dirty="0">
              <a:solidFill>
                <a:schemeClr val="bg1"/>
              </a:solidFill>
            </a:endParaRPr>
          </a:p>
        </p:txBody>
      </p:sp>
      <p:sp>
        <p:nvSpPr>
          <p:cNvPr id="3" name="Content Placeholder 2">
            <a:extLst>
              <a:ext uri="{FF2B5EF4-FFF2-40B4-BE49-F238E27FC236}">
                <a16:creationId xmlns:a16="http://schemas.microsoft.com/office/drawing/2014/main" id="{25DC1C85-1527-564A-A78C-1F0E7AC1E69F}"/>
              </a:ext>
            </a:extLst>
          </p:cNvPr>
          <p:cNvSpPr>
            <a:spLocks noGrp="1"/>
          </p:cNvSpPr>
          <p:nvPr>
            <p:ph idx="1"/>
          </p:nvPr>
        </p:nvSpPr>
        <p:spPr>
          <a:xfrm>
            <a:off x="235998" y="1411941"/>
            <a:ext cx="4214978" cy="5271247"/>
          </a:xfrm>
        </p:spPr>
        <p:txBody>
          <a:bodyPr>
            <a:normAutofit/>
          </a:bodyPr>
          <a:lstStyle/>
          <a:p>
            <a:pPr marL="285750">
              <a:spcAft>
                <a:spcPts val="600"/>
              </a:spcAft>
            </a:pPr>
            <a:r>
              <a:rPr lang="en-US" sz="2000" dirty="0">
                <a:solidFill>
                  <a:schemeClr val="bg1">
                    <a:alpha val="60000"/>
                  </a:schemeClr>
                </a:solidFill>
              </a:rPr>
              <a:t>Trains much </a:t>
            </a:r>
            <a:r>
              <a:rPr lang="en-US" sz="2000" b="1" dirty="0">
                <a:solidFill>
                  <a:schemeClr val="bg1">
                    <a:alpha val="60000"/>
                  </a:schemeClr>
                </a:solidFill>
              </a:rPr>
              <a:t>faster</a:t>
            </a:r>
          </a:p>
          <a:p>
            <a:pPr marL="742950" lvl="1">
              <a:spcAft>
                <a:spcPts val="600"/>
              </a:spcAft>
            </a:pPr>
            <a:r>
              <a:rPr lang="en-US" sz="2000" dirty="0">
                <a:solidFill>
                  <a:schemeClr val="bg1">
                    <a:alpha val="60000"/>
                  </a:schemeClr>
                </a:solidFill>
              </a:rPr>
              <a:t>accelerates the convergence of SGD</a:t>
            </a:r>
          </a:p>
          <a:p>
            <a:pPr marL="742950" lvl="1">
              <a:spcAft>
                <a:spcPts val="600"/>
              </a:spcAft>
            </a:pPr>
            <a:r>
              <a:rPr lang="en-US" sz="2000" dirty="0">
                <a:solidFill>
                  <a:schemeClr val="bg1">
                    <a:alpha val="60000"/>
                  </a:schemeClr>
                </a:solidFill>
              </a:rPr>
              <a:t>due to linear, non-saturating form </a:t>
            </a:r>
          </a:p>
          <a:p>
            <a:pPr marL="285750">
              <a:spcAft>
                <a:spcPts val="600"/>
              </a:spcAft>
            </a:pPr>
            <a:r>
              <a:rPr lang="en-US" sz="2000" dirty="0">
                <a:solidFill>
                  <a:schemeClr val="bg1">
                    <a:alpha val="60000"/>
                  </a:schemeClr>
                </a:solidFill>
              </a:rPr>
              <a:t>Less expensive operations</a:t>
            </a:r>
          </a:p>
          <a:p>
            <a:pPr marL="742950" lvl="1">
              <a:spcAft>
                <a:spcPts val="600"/>
              </a:spcAft>
            </a:pPr>
            <a:r>
              <a:rPr lang="en-US" sz="2000" dirty="0">
                <a:solidFill>
                  <a:schemeClr val="bg1">
                    <a:alpha val="60000"/>
                  </a:schemeClr>
                </a:solidFill>
              </a:rPr>
              <a:t>compared to sigmoid/tanh (exponentials etc.)</a:t>
            </a:r>
          </a:p>
          <a:p>
            <a:pPr marL="742950" lvl="1">
              <a:spcAft>
                <a:spcPts val="600"/>
              </a:spcAft>
            </a:pPr>
            <a:r>
              <a:rPr lang="en-US" sz="2000" dirty="0">
                <a:solidFill>
                  <a:schemeClr val="bg1">
                    <a:alpha val="60000"/>
                  </a:schemeClr>
                </a:solidFill>
              </a:rPr>
              <a:t>implemented by simply thresholding a matrix at zero</a:t>
            </a:r>
          </a:p>
          <a:p>
            <a:pPr marL="285750">
              <a:spcAft>
                <a:spcPts val="600"/>
              </a:spcAft>
            </a:pPr>
            <a:r>
              <a:rPr lang="en-US" sz="2000" dirty="0">
                <a:solidFill>
                  <a:schemeClr val="bg1">
                    <a:alpha val="60000"/>
                  </a:schemeClr>
                </a:solidFill>
              </a:rPr>
              <a:t>More </a:t>
            </a:r>
            <a:r>
              <a:rPr lang="en-US" sz="2000" b="1" dirty="0">
                <a:solidFill>
                  <a:schemeClr val="bg1">
                    <a:alpha val="60000"/>
                  </a:schemeClr>
                </a:solidFill>
              </a:rPr>
              <a:t>expressive </a:t>
            </a:r>
          </a:p>
          <a:p>
            <a:pPr marL="285750">
              <a:spcAft>
                <a:spcPts val="600"/>
              </a:spcAft>
            </a:pPr>
            <a:r>
              <a:rPr lang="en-US" sz="2000" dirty="0">
                <a:solidFill>
                  <a:schemeClr val="bg1">
                    <a:alpha val="60000"/>
                  </a:schemeClr>
                </a:solidFill>
              </a:rPr>
              <a:t>Prevents the </a:t>
            </a:r>
            <a:r>
              <a:rPr lang="en-US" sz="2000" b="1" dirty="0">
                <a:solidFill>
                  <a:schemeClr val="bg1">
                    <a:alpha val="60000"/>
                  </a:schemeClr>
                </a:solidFill>
              </a:rPr>
              <a:t>gradient vanishing problem.</a:t>
            </a:r>
          </a:p>
        </p:txBody>
      </p:sp>
      <p:pic>
        <p:nvPicPr>
          <p:cNvPr id="4" name="Εικόνα 5">
            <a:extLst>
              <a:ext uri="{FF2B5EF4-FFF2-40B4-BE49-F238E27FC236}">
                <a16:creationId xmlns:a16="http://schemas.microsoft.com/office/drawing/2014/main" id="{91DED047-584A-A347-9B50-9E156D9DACD9}"/>
              </a:ext>
            </a:extLst>
          </p:cNvPr>
          <p:cNvPicPr>
            <a:picLocks noChangeAspect="1"/>
          </p:cNvPicPr>
          <p:nvPr/>
        </p:nvPicPr>
        <p:blipFill>
          <a:blip r:embed="rId3"/>
          <a:stretch>
            <a:fillRect/>
          </a:stretch>
        </p:blipFill>
        <p:spPr>
          <a:xfrm>
            <a:off x="5411053" y="1278930"/>
            <a:ext cx="6014185" cy="4300140"/>
          </a:xfrm>
          <a:prstGeom prst="rect">
            <a:avLst/>
          </a:prstGeom>
        </p:spPr>
      </p:pic>
    </p:spTree>
    <p:extLst>
      <p:ext uri="{BB962C8B-B14F-4D97-AF65-F5344CB8AC3E}">
        <p14:creationId xmlns:p14="http://schemas.microsoft.com/office/powerpoint/2010/main" val="3333945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49DA1E-F323-7844-84D8-1708554322E3}"/>
              </a:ext>
            </a:extLst>
          </p:cNvPr>
          <p:cNvSpPr>
            <a:spLocks noGrp="1"/>
          </p:cNvSpPr>
          <p:nvPr>
            <p:ph type="title"/>
          </p:nvPr>
        </p:nvSpPr>
        <p:spPr>
          <a:xfrm>
            <a:off x="630936" y="639520"/>
            <a:ext cx="5251704" cy="1719072"/>
          </a:xfrm>
        </p:spPr>
        <p:txBody>
          <a:bodyPr anchor="b">
            <a:normAutofit/>
          </a:bodyPr>
          <a:lstStyle/>
          <a:p>
            <a:r>
              <a:rPr lang="en-US" dirty="0"/>
              <a:t>SoftMax function</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AF523A-EB13-0C45-9EE5-990B59769C22}"/>
              </a:ext>
            </a:extLst>
          </p:cNvPr>
          <p:cNvSpPr>
            <a:spLocks noGrp="1"/>
          </p:cNvSpPr>
          <p:nvPr>
            <p:ph idx="1"/>
          </p:nvPr>
        </p:nvSpPr>
        <p:spPr>
          <a:xfrm>
            <a:off x="533390" y="2807208"/>
            <a:ext cx="4297689" cy="3529584"/>
          </a:xfrm>
        </p:spPr>
        <p:txBody>
          <a:bodyPr anchor="t">
            <a:normAutofit/>
          </a:bodyPr>
          <a:lstStyle/>
          <a:p>
            <a:r>
              <a:rPr lang="en-US" sz="2400" dirty="0"/>
              <a:t> Often used as the final layer in multi-class classification neural networks.</a:t>
            </a:r>
          </a:p>
          <a:p>
            <a:r>
              <a:rPr lang="en-US" sz="2400" dirty="0"/>
              <a:t>The function squeezes the outputs for each class between 0 and 1 , then divides by the sum of the outputs and gives the probability that an output is in a particular class. </a:t>
            </a:r>
          </a:p>
        </p:txBody>
      </p:sp>
      <p:pic>
        <p:nvPicPr>
          <p:cNvPr id="5" name="Picture 4" descr="Diagram&#10;&#10;Description automatically generated">
            <a:extLst>
              <a:ext uri="{FF2B5EF4-FFF2-40B4-BE49-F238E27FC236}">
                <a16:creationId xmlns:a16="http://schemas.microsoft.com/office/drawing/2014/main" id="{700157B3-28DD-4149-8E3C-6E8DD96CEF6B}"/>
              </a:ext>
            </a:extLst>
          </p:cNvPr>
          <p:cNvPicPr>
            <a:picLocks noChangeAspect="1"/>
          </p:cNvPicPr>
          <p:nvPr/>
        </p:nvPicPr>
        <p:blipFill>
          <a:blip r:embed="rId2"/>
          <a:stretch>
            <a:fillRect/>
          </a:stretch>
        </p:blipFill>
        <p:spPr>
          <a:xfrm>
            <a:off x="4991100" y="831476"/>
            <a:ext cx="6903720" cy="5195047"/>
          </a:xfrm>
          <a:prstGeom prst="rect">
            <a:avLst/>
          </a:prstGeom>
        </p:spPr>
      </p:pic>
    </p:spTree>
    <p:extLst>
      <p:ext uri="{BB962C8B-B14F-4D97-AF65-F5344CB8AC3E}">
        <p14:creationId xmlns:p14="http://schemas.microsoft.com/office/powerpoint/2010/main" val="1334162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BA44F-CECD-BD45-A2CD-6E18A04E3A14}"/>
              </a:ext>
            </a:extLst>
          </p:cNvPr>
          <p:cNvSpPr>
            <a:spLocks noGrp="1"/>
          </p:cNvSpPr>
          <p:nvPr>
            <p:ph type="title"/>
          </p:nvPr>
        </p:nvSpPr>
        <p:spPr>
          <a:xfrm>
            <a:off x="838200" y="365125"/>
            <a:ext cx="10515600" cy="790815"/>
          </a:xfrm>
        </p:spPr>
        <p:txBody>
          <a:bodyPr/>
          <a:lstStyle/>
          <a:p>
            <a:pPr algn="ctr"/>
            <a:r>
              <a:rPr lang="en-US" dirty="0"/>
              <a:t>Why GPU matters in Deep Learning?</a:t>
            </a:r>
          </a:p>
        </p:txBody>
      </p:sp>
      <p:sp>
        <p:nvSpPr>
          <p:cNvPr id="3" name="Content Placeholder 2">
            <a:extLst>
              <a:ext uri="{FF2B5EF4-FFF2-40B4-BE49-F238E27FC236}">
                <a16:creationId xmlns:a16="http://schemas.microsoft.com/office/drawing/2014/main" id="{D29E2139-0EB9-9148-9BB5-DE247210E018}"/>
              </a:ext>
            </a:extLst>
          </p:cNvPr>
          <p:cNvSpPr>
            <a:spLocks noGrp="1"/>
          </p:cNvSpPr>
          <p:nvPr>
            <p:ph idx="1"/>
          </p:nvPr>
        </p:nvSpPr>
        <p:spPr>
          <a:xfrm>
            <a:off x="476887" y="1502250"/>
            <a:ext cx="10801350" cy="2286679"/>
          </a:xfrm>
        </p:spPr>
        <p:txBody>
          <a:bodyPr>
            <a:normAutofit/>
          </a:bodyPr>
          <a:lstStyle/>
          <a:p>
            <a:r>
              <a:rPr lang="en-US" sz="2400" dirty="0"/>
              <a:t>GPUs are optimized for training artificial intelligence and deep learning models as they can </a:t>
            </a:r>
            <a:r>
              <a:rPr lang="en-US" sz="2400" i="1" dirty="0">
                <a:effectLst/>
              </a:rPr>
              <a:t>process multiple computations</a:t>
            </a:r>
            <a:r>
              <a:rPr lang="en-US" sz="2400" dirty="0"/>
              <a:t> simultaneously.</a:t>
            </a:r>
          </a:p>
          <a:p>
            <a:r>
              <a:rPr lang="en-US" sz="2400" dirty="0"/>
              <a:t>GPUs boost the performance in parallel computation. </a:t>
            </a:r>
          </a:p>
        </p:txBody>
      </p:sp>
      <p:grpSp>
        <p:nvGrpSpPr>
          <p:cNvPr id="8" name="object 6">
            <a:extLst>
              <a:ext uri="{FF2B5EF4-FFF2-40B4-BE49-F238E27FC236}">
                <a16:creationId xmlns:a16="http://schemas.microsoft.com/office/drawing/2014/main" id="{3F9C23E9-A050-5541-9917-2568E6773E69}"/>
              </a:ext>
            </a:extLst>
          </p:cNvPr>
          <p:cNvGrpSpPr/>
          <p:nvPr/>
        </p:nvGrpSpPr>
        <p:grpSpPr>
          <a:xfrm>
            <a:off x="6556783" y="3192030"/>
            <a:ext cx="4076700" cy="1841500"/>
            <a:chOff x="4914900" y="1828800"/>
            <a:chExt cx="4076700" cy="1841500"/>
          </a:xfrm>
        </p:grpSpPr>
        <p:sp>
          <p:nvSpPr>
            <p:cNvPr id="9" name="object 7">
              <a:extLst>
                <a:ext uri="{FF2B5EF4-FFF2-40B4-BE49-F238E27FC236}">
                  <a16:creationId xmlns:a16="http://schemas.microsoft.com/office/drawing/2014/main" id="{D5C0B976-E4DF-4C42-B61D-9A9D1377B362}"/>
                </a:ext>
              </a:extLst>
            </p:cNvPr>
            <p:cNvSpPr/>
            <p:nvPr/>
          </p:nvSpPr>
          <p:spPr>
            <a:xfrm>
              <a:off x="4914900" y="1828800"/>
              <a:ext cx="4076700" cy="1828800"/>
            </a:xfrm>
            <a:prstGeom prst="rect">
              <a:avLst/>
            </a:prstGeom>
            <a:blipFill>
              <a:blip r:embed="rId2" cstate="print"/>
              <a:stretch>
                <a:fillRect/>
              </a:stretch>
            </a:blipFill>
          </p:spPr>
          <p:txBody>
            <a:bodyPr wrap="square" lIns="0" tIns="0" rIns="0" bIns="0" rtlCol="0"/>
            <a:lstStyle/>
            <a:p>
              <a:endParaRPr/>
            </a:p>
          </p:txBody>
        </p:sp>
        <p:sp>
          <p:nvSpPr>
            <p:cNvPr id="10" name="object 8">
              <a:extLst>
                <a:ext uri="{FF2B5EF4-FFF2-40B4-BE49-F238E27FC236}">
                  <a16:creationId xmlns:a16="http://schemas.microsoft.com/office/drawing/2014/main" id="{23864843-2A13-F44A-A91D-F3973CB8DC27}"/>
                </a:ext>
              </a:extLst>
            </p:cNvPr>
            <p:cNvSpPr/>
            <p:nvPr/>
          </p:nvSpPr>
          <p:spPr>
            <a:xfrm>
              <a:off x="8534400" y="2438400"/>
              <a:ext cx="381000" cy="1219200"/>
            </a:xfrm>
            <a:custGeom>
              <a:avLst/>
              <a:gdLst/>
              <a:ahLst/>
              <a:cxnLst/>
              <a:rect l="l" t="t" r="r" b="b"/>
              <a:pathLst>
                <a:path w="381000" h="1219200">
                  <a:moveTo>
                    <a:pt x="0" y="0"/>
                  </a:moveTo>
                  <a:lnTo>
                    <a:pt x="381000" y="0"/>
                  </a:lnTo>
                  <a:lnTo>
                    <a:pt x="381000" y="1219200"/>
                  </a:lnTo>
                  <a:lnTo>
                    <a:pt x="0" y="1219200"/>
                  </a:lnTo>
                  <a:lnTo>
                    <a:pt x="0" y="0"/>
                  </a:lnTo>
                  <a:close/>
                </a:path>
              </a:pathLst>
            </a:custGeom>
            <a:ln w="25400">
              <a:solidFill>
                <a:srgbClr val="FF0000"/>
              </a:solidFill>
            </a:ln>
          </p:spPr>
          <p:txBody>
            <a:bodyPr wrap="square" lIns="0" tIns="0" rIns="0" bIns="0" rtlCol="0"/>
            <a:lstStyle/>
            <a:p>
              <a:endParaRPr/>
            </a:p>
          </p:txBody>
        </p:sp>
      </p:grpSp>
      <p:grpSp>
        <p:nvGrpSpPr>
          <p:cNvPr id="12" name="object 3">
            <a:extLst>
              <a:ext uri="{FF2B5EF4-FFF2-40B4-BE49-F238E27FC236}">
                <a16:creationId xmlns:a16="http://schemas.microsoft.com/office/drawing/2014/main" id="{5B7E7CCD-BE58-EA40-9256-46B75412B66B}"/>
              </a:ext>
            </a:extLst>
          </p:cNvPr>
          <p:cNvGrpSpPr/>
          <p:nvPr/>
        </p:nvGrpSpPr>
        <p:grpSpPr>
          <a:xfrm>
            <a:off x="1367909" y="3249778"/>
            <a:ext cx="4114800" cy="1841500"/>
            <a:chOff x="0" y="1828800"/>
            <a:chExt cx="4114800" cy="1841500"/>
          </a:xfrm>
        </p:grpSpPr>
        <p:sp>
          <p:nvSpPr>
            <p:cNvPr id="13" name="object 4">
              <a:extLst>
                <a:ext uri="{FF2B5EF4-FFF2-40B4-BE49-F238E27FC236}">
                  <a16:creationId xmlns:a16="http://schemas.microsoft.com/office/drawing/2014/main" id="{9E60DBA9-5775-9B4F-B490-F73E030B055B}"/>
                </a:ext>
              </a:extLst>
            </p:cNvPr>
            <p:cNvSpPr/>
            <p:nvPr/>
          </p:nvSpPr>
          <p:spPr>
            <a:xfrm>
              <a:off x="0" y="1828800"/>
              <a:ext cx="4114800" cy="1841500"/>
            </a:xfrm>
            <a:prstGeom prst="rect">
              <a:avLst/>
            </a:prstGeom>
            <a:blipFill>
              <a:blip r:embed="rId3" cstate="print"/>
              <a:stretch>
                <a:fillRect/>
              </a:stretch>
            </a:blipFill>
          </p:spPr>
          <p:txBody>
            <a:bodyPr wrap="square" lIns="0" tIns="0" rIns="0" bIns="0" rtlCol="0"/>
            <a:lstStyle/>
            <a:p>
              <a:endParaRPr/>
            </a:p>
          </p:txBody>
        </p:sp>
        <p:sp>
          <p:nvSpPr>
            <p:cNvPr id="14" name="object 5">
              <a:extLst>
                <a:ext uri="{FF2B5EF4-FFF2-40B4-BE49-F238E27FC236}">
                  <a16:creationId xmlns:a16="http://schemas.microsoft.com/office/drawing/2014/main" id="{1AF83265-9377-C648-9B4F-5135A7862E55}"/>
                </a:ext>
              </a:extLst>
            </p:cNvPr>
            <p:cNvSpPr/>
            <p:nvPr/>
          </p:nvSpPr>
          <p:spPr>
            <a:xfrm>
              <a:off x="3581400" y="2438400"/>
              <a:ext cx="457200" cy="1219200"/>
            </a:xfrm>
            <a:custGeom>
              <a:avLst/>
              <a:gdLst/>
              <a:ahLst/>
              <a:cxnLst/>
              <a:rect l="l" t="t" r="r" b="b"/>
              <a:pathLst>
                <a:path w="457200" h="1219200">
                  <a:moveTo>
                    <a:pt x="0" y="0"/>
                  </a:moveTo>
                  <a:lnTo>
                    <a:pt x="457200" y="0"/>
                  </a:lnTo>
                  <a:lnTo>
                    <a:pt x="457200" y="1219200"/>
                  </a:lnTo>
                  <a:lnTo>
                    <a:pt x="0" y="1219200"/>
                  </a:lnTo>
                  <a:lnTo>
                    <a:pt x="0" y="0"/>
                  </a:lnTo>
                  <a:close/>
                </a:path>
              </a:pathLst>
            </a:custGeom>
            <a:ln w="25400">
              <a:solidFill>
                <a:srgbClr val="FF0000"/>
              </a:solidFill>
            </a:ln>
          </p:spPr>
          <p:txBody>
            <a:bodyPr wrap="square" lIns="0" tIns="0" rIns="0" bIns="0" rtlCol="0"/>
            <a:lstStyle/>
            <a:p>
              <a:endParaRPr/>
            </a:p>
          </p:txBody>
        </p:sp>
      </p:grpSp>
      <p:sp>
        <p:nvSpPr>
          <p:cNvPr id="15" name="TextBox 14">
            <a:extLst>
              <a:ext uri="{FF2B5EF4-FFF2-40B4-BE49-F238E27FC236}">
                <a16:creationId xmlns:a16="http://schemas.microsoft.com/office/drawing/2014/main" id="{C78058B3-0953-394B-AC25-70E5F9EF0311}"/>
              </a:ext>
            </a:extLst>
          </p:cNvPr>
          <p:cNvSpPr txBox="1"/>
          <p:nvPr/>
        </p:nvSpPr>
        <p:spPr>
          <a:xfrm>
            <a:off x="2173769" y="5091279"/>
            <a:ext cx="3423313" cy="307777"/>
          </a:xfrm>
          <a:prstGeom prst="rect">
            <a:avLst/>
          </a:prstGeom>
          <a:noFill/>
        </p:spPr>
        <p:txBody>
          <a:bodyPr wrap="square" rtlCol="0">
            <a:spAutoFit/>
          </a:bodyPr>
          <a:lstStyle/>
          <a:p>
            <a:r>
              <a:rPr lang="en-US" sz="1400" dirty="0"/>
              <a:t>Running time without GPU</a:t>
            </a:r>
          </a:p>
        </p:txBody>
      </p:sp>
      <p:sp>
        <p:nvSpPr>
          <p:cNvPr id="19" name="TextBox 18">
            <a:extLst>
              <a:ext uri="{FF2B5EF4-FFF2-40B4-BE49-F238E27FC236}">
                <a16:creationId xmlns:a16="http://schemas.microsoft.com/office/drawing/2014/main" id="{77374570-E561-F046-B6A2-579EDEE19AFB}"/>
              </a:ext>
            </a:extLst>
          </p:cNvPr>
          <p:cNvSpPr txBox="1"/>
          <p:nvPr/>
        </p:nvSpPr>
        <p:spPr>
          <a:xfrm>
            <a:off x="7437886" y="5091278"/>
            <a:ext cx="2695433" cy="307777"/>
          </a:xfrm>
          <a:prstGeom prst="rect">
            <a:avLst/>
          </a:prstGeom>
          <a:noFill/>
        </p:spPr>
        <p:txBody>
          <a:bodyPr wrap="square" rtlCol="0">
            <a:spAutoFit/>
          </a:bodyPr>
          <a:lstStyle/>
          <a:p>
            <a:r>
              <a:rPr lang="en-US" sz="1400" dirty="0"/>
              <a:t>Running time with GPU</a:t>
            </a:r>
          </a:p>
        </p:txBody>
      </p:sp>
      <p:sp>
        <p:nvSpPr>
          <p:cNvPr id="20" name="TextBox 19">
            <a:extLst>
              <a:ext uri="{FF2B5EF4-FFF2-40B4-BE49-F238E27FC236}">
                <a16:creationId xmlns:a16="http://schemas.microsoft.com/office/drawing/2014/main" id="{21565A7B-F1FB-3B40-9C3A-009952C9544A}"/>
              </a:ext>
            </a:extLst>
          </p:cNvPr>
          <p:cNvSpPr txBox="1"/>
          <p:nvPr/>
        </p:nvSpPr>
        <p:spPr>
          <a:xfrm>
            <a:off x="2823379" y="5740438"/>
            <a:ext cx="7352903" cy="400110"/>
          </a:xfrm>
          <a:prstGeom prst="rect">
            <a:avLst/>
          </a:prstGeom>
          <a:noFill/>
        </p:spPr>
        <p:txBody>
          <a:bodyPr wrap="square" rtlCol="0">
            <a:spAutoFit/>
          </a:bodyPr>
          <a:lstStyle/>
          <a:p>
            <a:r>
              <a:rPr lang="en-US" sz="2000" b="1" dirty="0"/>
              <a:t>With GPU, the running time is 27.1 times faster then without GPU</a:t>
            </a:r>
            <a:r>
              <a:rPr lang="en-US" dirty="0"/>
              <a:t>.</a:t>
            </a:r>
          </a:p>
        </p:txBody>
      </p:sp>
    </p:spTree>
    <p:extLst>
      <p:ext uri="{BB962C8B-B14F-4D97-AF65-F5344CB8AC3E}">
        <p14:creationId xmlns:p14="http://schemas.microsoft.com/office/powerpoint/2010/main" val="59234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GitHub - tensorflow/tensorflow: An Open Source Machine Learning Framework  for Everyone">
            <a:extLst>
              <a:ext uri="{FF2B5EF4-FFF2-40B4-BE49-F238E27FC236}">
                <a16:creationId xmlns:a16="http://schemas.microsoft.com/office/drawing/2014/main" id="{D04E9285-9CD2-4747-B4B6-20C32F4061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7570" y="2405894"/>
            <a:ext cx="5141363" cy="172235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33C4943-0E02-C84E-890F-5DD67BC320BC}"/>
              </a:ext>
            </a:extLst>
          </p:cNvPr>
          <p:cNvSpPr>
            <a:spLocks noGrp="1"/>
          </p:cNvSpPr>
          <p:nvPr>
            <p:ph idx="1"/>
          </p:nvPr>
        </p:nvSpPr>
        <p:spPr>
          <a:xfrm>
            <a:off x="5596502" y="2405894"/>
            <a:ext cx="5754896" cy="3197464"/>
          </a:xfrm>
        </p:spPr>
        <p:txBody>
          <a:bodyPr anchor="t">
            <a:normAutofit/>
          </a:bodyPr>
          <a:lstStyle/>
          <a:p>
            <a:r>
              <a:rPr lang="en-US" sz="2000" b="1" dirty="0"/>
              <a:t>Easy Model Building</a:t>
            </a:r>
            <a:r>
              <a:rPr lang="en-US" sz="2000" dirty="0"/>
              <a:t>: TensorFlow offers multiple levels of abstraction to build and train models. </a:t>
            </a:r>
          </a:p>
          <a:p>
            <a:r>
              <a:rPr lang="en-US" sz="2000" b="1" dirty="0"/>
              <a:t>Robust ML Production Anywhere</a:t>
            </a:r>
            <a:r>
              <a:rPr lang="en-US" sz="2000" dirty="0"/>
              <a:t>: TensorFlow lets you train and deploy your model easily, no matter what language or platform you use. </a:t>
            </a:r>
          </a:p>
          <a:p>
            <a:r>
              <a:rPr lang="en-US" sz="2000" b="1" dirty="0"/>
              <a:t>Powerful Experimentation For Research</a:t>
            </a:r>
            <a:r>
              <a:rPr lang="en-US" sz="2000" dirty="0"/>
              <a:t>: TensorFlow gives you flexibility and control with features like the </a:t>
            </a:r>
            <a:r>
              <a:rPr lang="en-US" sz="2000" dirty="0" err="1"/>
              <a:t>Keras</a:t>
            </a:r>
            <a:r>
              <a:rPr lang="en-US" sz="2000" dirty="0"/>
              <a:t> Functional API and Model Subclassing API for the creation of complex topologies.</a:t>
            </a:r>
          </a:p>
        </p:txBody>
      </p:sp>
      <p:sp>
        <p:nvSpPr>
          <p:cNvPr id="73" name="Rectangle 7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358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Keras: the Python deep learning API">
            <a:extLst>
              <a:ext uri="{FF2B5EF4-FFF2-40B4-BE49-F238E27FC236}">
                <a16:creationId xmlns:a16="http://schemas.microsoft.com/office/drawing/2014/main" id="{1AF923A8-333B-844C-8E55-9EC9C5DC86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5692" y="2566953"/>
            <a:ext cx="4140003" cy="126689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C16A59-C51D-9649-A45F-BFDD093199CB}"/>
              </a:ext>
            </a:extLst>
          </p:cNvPr>
          <p:cNvSpPr>
            <a:spLocks noGrp="1"/>
          </p:cNvSpPr>
          <p:nvPr>
            <p:ph idx="1"/>
          </p:nvPr>
        </p:nvSpPr>
        <p:spPr>
          <a:xfrm>
            <a:off x="4944295" y="990172"/>
            <a:ext cx="7019105" cy="5410200"/>
          </a:xfrm>
        </p:spPr>
        <p:txBody>
          <a:bodyPr anchor="t">
            <a:normAutofit/>
          </a:bodyPr>
          <a:lstStyle/>
          <a:p>
            <a:r>
              <a:rPr lang="en-US" sz="2000" dirty="0" err="1"/>
              <a:t>Keras</a:t>
            </a:r>
            <a:r>
              <a:rPr lang="en-US" sz="2000" dirty="0"/>
              <a:t> is a high-level neural networks library that is running on top of the TensorFlow, CNTK and Theano. </a:t>
            </a:r>
          </a:p>
          <a:p>
            <a:r>
              <a:rPr lang="en-US" sz="2000" dirty="0"/>
              <a:t>It allows easy and fast prototyping with seamless running on CPU and GPU.</a:t>
            </a:r>
          </a:p>
          <a:p>
            <a:r>
              <a:rPr lang="en-US" sz="2000" b="1" dirty="0"/>
              <a:t>User-Friendly:</a:t>
            </a:r>
            <a:r>
              <a:rPr lang="en-US" sz="2000" dirty="0"/>
              <a:t> </a:t>
            </a:r>
            <a:r>
              <a:rPr lang="en-US" sz="2000" dirty="0" err="1"/>
              <a:t>Keras</a:t>
            </a:r>
            <a:r>
              <a:rPr lang="en-US" sz="2000" dirty="0"/>
              <a:t> has a simple, consistent interface optimized for common use cases which provides clear and actionable feedback for user errors.</a:t>
            </a:r>
          </a:p>
          <a:p>
            <a:r>
              <a:rPr lang="en-US" sz="2000" b="1" dirty="0"/>
              <a:t>Modular and Composable:</a:t>
            </a:r>
            <a:r>
              <a:rPr lang="en-US" sz="2000" dirty="0"/>
              <a:t> </a:t>
            </a:r>
            <a:r>
              <a:rPr lang="en-US" sz="2000" dirty="0" err="1"/>
              <a:t>Keras</a:t>
            </a:r>
            <a:r>
              <a:rPr lang="en-US" sz="2000" dirty="0"/>
              <a:t> models are made by connecting configurable building blocks together, with few restrictions.</a:t>
            </a:r>
          </a:p>
          <a:p>
            <a:r>
              <a:rPr lang="en-US" sz="2000" b="1" dirty="0"/>
              <a:t>Easy To Extend: </a:t>
            </a:r>
            <a:r>
              <a:rPr lang="en-US" sz="2000" dirty="0"/>
              <a:t>With the help of </a:t>
            </a:r>
            <a:r>
              <a:rPr lang="en-US" sz="2000" dirty="0" err="1"/>
              <a:t>Keras</a:t>
            </a:r>
            <a:r>
              <a:rPr lang="en-US" sz="2000" dirty="0"/>
              <a:t>, you can easily write custom building blocks for new ideas and researches.</a:t>
            </a:r>
          </a:p>
          <a:p>
            <a:r>
              <a:rPr lang="en-US" sz="2000" b="1" dirty="0"/>
              <a:t>Easy To Use</a:t>
            </a:r>
            <a:r>
              <a:rPr lang="en-US" sz="2000" dirty="0"/>
              <a:t>: </a:t>
            </a:r>
            <a:r>
              <a:rPr lang="en-US" sz="2000" dirty="0" err="1"/>
              <a:t>Keras</a:t>
            </a:r>
            <a:r>
              <a:rPr lang="en-US" sz="2000" dirty="0"/>
              <a:t> offers consistent &amp; simple APIs which helps in minimizing the number of user actions required for common use cases, also it provides clear and actionable feedback upon user error.</a:t>
            </a:r>
          </a:p>
          <a:p>
            <a:endParaRPr lang="en-US" sz="1300" dirty="0"/>
          </a:p>
        </p:txBody>
      </p:sp>
      <p:sp>
        <p:nvSpPr>
          <p:cNvPr id="73" name="Rectangle 7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07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7EA0-EDBF-9243-AA77-46C911D63B13}"/>
              </a:ext>
            </a:extLst>
          </p:cNvPr>
          <p:cNvSpPr>
            <a:spLocks noGrp="1"/>
          </p:cNvSpPr>
          <p:nvPr>
            <p:ph type="title"/>
          </p:nvPr>
        </p:nvSpPr>
        <p:spPr>
          <a:xfrm>
            <a:off x="838199" y="193542"/>
            <a:ext cx="10515600" cy="872004"/>
          </a:xfrm>
        </p:spPr>
        <p:txBody>
          <a:bodyPr>
            <a:normAutofit/>
          </a:bodyPr>
          <a:lstStyle/>
          <a:p>
            <a:pPr algn="ctr"/>
            <a:r>
              <a:rPr lang="en-US" sz="4000" b="1" dirty="0"/>
              <a:t>Convolution </a:t>
            </a:r>
            <a:r>
              <a:rPr lang="en-US" sz="3600" b="1" dirty="0"/>
              <a:t>Neural</a:t>
            </a:r>
            <a:r>
              <a:rPr lang="en-US" sz="4000" b="1" dirty="0"/>
              <a:t> Networks</a:t>
            </a:r>
          </a:p>
        </p:txBody>
      </p:sp>
      <p:sp>
        <p:nvSpPr>
          <p:cNvPr id="5" name="Rectangle 4">
            <a:extLst>
              <a:ext uri="{FF2B5EF4-FFF2-40B4-BE49-F238E27FC236}">
                <a16:creationId xmlns:a16="http://schemas.microsoft.com/office/drawing/2014/main" id="{83AD2180-F3B7-D149-ADEB-02A51F6C6318}"/>
              </a:ext>
            </a:extLst>
          </p:cNvPr>
          <p:cNvSpPr/>
          <p:nvPr/>
        </p:nvSpPr>
        <p:spPr>
          <a:xfrm>
            <a:off x="838199" y="1102392"/>
            <a:ext cx="10515600" cy="3170099"/>
          </a:xfrm>
          <a:prstGeom prst="rect">
            <a:avLst/>
          </a:prstGeom>
        </p:spPr>
        <p:txBody>
          <a:bodyPr wrap="square">
            <a:spAutoFit/>
          </a:bodyPr>
          <a:lstStyle/>
          <a:p>
            <a:pPr algn="just"/>
            <a:r>
              <a:rPr lang="en-US" sz="2000" b="0" i="0" dirty="0">
                <a:effectLst/>
                <a:latin typeface="Calibri" panose="020F0502020204030204" pitchFamily="34" charset="0"/>
                <a:cs typeface="Calibri" panose="020F0502020204030204" pitchFamily="34" charset="0"/>
              </a:rPr>
              <a:t>Image pixel intensity are the inputs into a CNN – use three channels for color images (RGB)</a:t>
            </a:r>
          </a:p>
          <a:p>
            <a:pPr algn="just"/>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 In the convolutional layer, each neuron is only connected to a subset of input neurons that </a:t>
            </a:r>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correspond to pixels located next to each other (local receptive field)</a:t>
            </a:r>
          </a:p>
          <a:p>
            <a:pPr algn="just"/>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 Vertical and horizontal filters are applied to make neurons react only to certain orientation of </a:t>
            </a:r>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lines (edges) – this creates different feature maps that capture different features</a:t>
            </a:r>
          </a:p>
          <a:p>
            <a:pPr algn="just"/>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 Pooling layers sub-sample the inputs effectively shrinking the image to reduce computational </a:t>
            </a:r>
            <a:br>
              <a:rPr lang="en-US" sz="2000" dirty="0">
                <a:latin typeface="Calibri" panose="020F0502020204030204" pitchFamily="34" charset="0"/>
                <a:cs typeface="Calibri" panose="020F0502020204030204" pitchFamily="34" charset="0"/>
              </a:rPr>
            </a:br>
            <a:r>
              <a:rPr lang="en-US" sz="2000" b="0" i="0" dirty="0">
                <a:effectLst/>
                <a:latin typeface="Calibri" panose="020F0502020204030204" pitchFamily="34" charset="0"/>
                <a:cs typeface="Calibri" panose="020F0502020204030204" pitchFamily="34" charset="0"/>
              </a:rPr>
              <a:t>load. </a:t>
            </a:r>
            <a:endParaRPr lang="en-US" sz="2000" dirty="0">
              <a:latin typeface="Calibri" panose="020F0502020204030204" pitchFamily="34" charset="0"/>
              <a:cs typeface="Calibri" panose="020F0502020204030204" pitchFamily="34" charset="0"/>
            </a:endParaRPr>
          </a:p>
        </p:txBody>
      </p:sp>
      <p:pic>
        <p:nvPicPr>
          <p:cNvPr id="10242" name="Picture 2" descr="Introducing Convolutional Neural Networks in Deep Learning | by Cyrille  Kone | Towards Data Science">
            <a:extLst>
              <a:ext uri="{FF2B5EF4-FFF2-40B4-BE49-F238E27FC236}">
                <a16:creationId xmlns:a16="http://schemas.microsoft.com/office/drawing/2014/main" id="{E966AB90-8374-B246-89F3-04D4519FE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5635" y="4019885"/>
            <a:ext cx="8597587" cy="2645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11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A51DD-E601-B945-8B2D-6330E7AFD0C7}"/>
              </a:ext>
            </a:extLst>
          </p:cNvPr>
          <p:cNvSpPr>
            <a:spLocks noGrp="1"/>
          </p:cNvSpPr>
          <p:nvPr>
            <p:ph type="title"/>
          </p:nvPr>
        </p:nvSpPr>
        <p:spPr>
          <a:xfrm>
            <a:off x="900226" y="277682"/>
            <a:ext cx="10515600" cy="694418"/>
          </a:xfrm>
        </p:spPr>
        <p:txBody>
          <a:bodyPr>
            <a:normAutofit fontScale="90000"/>
          </a:bodyPr>
          <a:lstStyle/>
          <a:p>
            <a:pPr algn="ctr"/>
            <a:r>
              <a:rPr lang="en-US" b="1" dirty="0"/>
              <a:t>CNNs</a:t>
            </a:r>
          </a:p>
        </p:txBody>
      </p:sp>
      <p:sp>
        <p:nvSpPr>
          <p:cNvPr id="8" name="Rectangle 7">
            <a:extLst>
              <a:ext uri="{FF2B5EF4-FFF2-40B4-BE49-F238E27FC236}">
                <a16:creationId xmlns:a16="http://schemas.microsoft.com/office/drawing/2014/main" id="{80442FBB-A34C-194D-A09F-6F4362FF538A}"/>
              </a:ext>
            </a:extLst>
          </p:cNvPr>
          <p:cNvSpPr/>
          <p:nvPr/>
        </p:nvSpPr>
        <p:spPr>
          <a:xfrm>
            <a:off x="288683" y="903205"/>
            <a:ext cx="5207308" cy="3416320"/>
          </a:xfrm>
          <a:prstGeom prst="rect">
            <a:avLst/>
          </a:prstGeom>
        </p:spPr>
        <p:txBody>
          <a:bodyPr wrap="square">
            <a:spAutoFit/>
          </a:bodyPr>
          <a:lstStyle/>
          <a:p>
            <a:pPr marL="342900" indent="-342900">
              <a:buFont typeface="Arial" panose="020B0604020202020204" pitchFamily="34" charset="0"/>
              <a:buChar char="•"/>
            </a:pPr>
            <a:r>
              <a:rPr lang="en-US" sz="2400" dirty="0"/>
              <a:t>An image is a rectangle of length * height pixels. </a:t>
            </a:r>
            <a:br>
              <a:rPr lang="en-US" sz="2400" dirty="0"/>
            </a:br>
            <a:r>
              <a:rPr lang="en-US" sz="2400" dirty="0"/>
              <a:t>If an image is black and white, each pixel is represented by one number, intensity. Therefore, we need one channel.</a:t>
            </a:r>
          </a:p>
          <a:p>
            <a:pPr marL="342900" indent="-342900">
              <a:buFont typeface="Arial" panose="020B0604020202020204" pitchFamily="34" charset="0"/>
              <a:buChar char="•"/>
            </a:pPr>
            <a:r>
              <a:rPr lang="en-US" sz="2400" dirty="0"/>
              <a:t>Main CNN idea for text:</a:t>
            </a:r>
          </a:p>
          <a:p>
            <a:pPr marL="342900" indent="-342900">
              <a:buFont typeface="Arial" panose="020B0604020202020204" pitchFamily="34" charset="0"/>
              <a:buChar char="•"/>
            </a:pPr>
            <a:r>
              <a:rPr lang="en-US" sz="2400" b="1" dirty="0">
                <a:solidFill>
                  <a:schemeClr val="accent1">
                    <a:lumMod val="50000"/>
                  </a:schemeClr>
                </a:solidFill>
              </a:rPr>
              <a:t>Compute vectors for n-grams</a:t>
            </a:r>
            <a:r>
              <a:rPr lang="en-US" sz="2400" dirty="0">
                <a:solidFill>
                  <a:schemeClr val="accent1">
                    <a:lumMod val="50000"/>
                  </a:schemeClr>
                </a:solidFill>
              </a:rPr>
              <a:t> </a:t>
            </a:r>
            <a:r>
              <a:rPr lang="en-US" sz="2400" dirty="0"/>
              <a:t>and group them afterwards</a:t>
            </a:r>
          </a:p>
        </p:txBody>
      </p:sp>
      <p:pic>
        <p:nvPicPr>
          <p:cNvPr id="4" name="Εικόνα 12">
            <a:extLst>
              <a:ext uri="{FF2B5EF4-FFF2-40B4-BE49-F238E27FC236}">
                <a16:creationId xmlns:a16="http://schemas.microsoft.com/office/drawing/2014/main" id="{5A2E8C95-D6ED-B84A-94A1-0A01D37269D3}"/>
              </a:ext>
            </a:extLst>
          </p:cNvPr>
          <p:cNvPicPr>
            <a:picLocks noChangeAspect="1"/>
          </p:cNvPicPr>
          <p:nvPr/>
        </p:nvPicPr>
        <p:blipFill>
          <a:blip r:embed="rId2"/>
          <a:stretch>
            <a:fillRect/>
          </a:stretch>
        </p:blipFill>
        <p:spPr>
          <a:xfrm>
            <a:off x="4466500" y="4456835"/>
            <a:ext cx="1853312" cy="1755769"/>
          </a:xfrm>
          <a:prstGeom prst="rect">
            <a:avLst/>
          </a:prstGeom>
        </p:spPr>
      </p:pic>
      <p:pic>
        <p:nvPicPr>
          <p:cNvPr id="5" name="Εικόνα 13">
            <a:extLst>
              <a:ext uri="{FF2B5EF4-FFF2-40B4-BE49-F238E27FC236}">
                <a16:creationId xmlns:a16="http://schemas.microsoft.com/office/drawing/2014/main" id="{14F39B87-5B6B-1049-969A-F1BF0D7094C3}"/>
              </a:ext>
            </a:extLst>
          </p:cNvPr>
          <p:cNvPicPr>
            <a:picLocks noChangeAspect="1"/>
          </p:cNvPicPr>
          <p:nvPr/>
        </p:nvPicPr>
        <p:blipFill>
          <a:blip r:embed="rId3"/>
          <a:stretch>
            <a:fillRect/>
          </a:stretch>
        </p:blipFill>
        <p:spPr>
          <a:xfrm>
            <a:off x="6691860" y="4882796"/>
            <a:ext cx="1152190" cy="1036971"/>
          </a:xfrm>
          <a:prstGeom prst="rect">
            <a:avLst/>
          </a:prstGeom>
        </p:spPr>
      </p:pic>
      <p:pic>
        <p:nvPicPr>
          <p:cNvPr id="6" name="Picture 5" descr="convolution_schematic.gif">
            <a:extLst>
              <a:ext uri="{FF2B5EF4-FFF2-40B4-BE49-F238E27FC236}">
                <a16:creationId xmlns:a16="http://schemas.microsoft.com/office/drawing/2014/main" id="{782EB83F-EAF7-574F-ADD4-42D1357F76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059" y="4456835"/>
            <a:ext cx="2903538" cy="2123483"/>
          </a:xfrm>
          <a:prstGeom prst="rect">
            <a:avLst/>
          </a:prstGeom>
        </p:spPr>
      </p:pic>
      <p:sp>
        <p:nvSpPr>
          <p:cNvPr id="7" name="Δεξιό βέλος 16">
            <a:extLst>
              <a:ext uri="{FF2B5EF4-FFF2-40B4-BE49-F238E27FC236}">
                <a16:creationId xmlns:a16="http://schemas.microsoft.com/office/drawing/2014/main" id="{FF47F086-A3DF-4249-9DCB-DF63FAF854D2}"/>
              </a:ext>
            </a:extLst>
          </p:cNvPr>
          <p:cNvSpPr/>
          <p:nvPr/>
        </p:nvSpPr>
        <p:spPr>
          <a:xfrm>
            <a:off x="8303211" y="5092403"/>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
        <p:nvSpPr>
          <p:cNvPr id="9" name="Rectangle 8">
            <a:extLst>
              <a:ext uri="{FF2B5EF4-FFF2-40B4-BE49-F238E27FC236}">
                <a16:creationId xmlns:a16="http://schemas.microsoft.com/office/drawing/2014/main" id="{70C67150-5FA2-EA43-B0A7-AC91D6897265}"/>
              </a:ext>
            </a:extLst>
          </p:cNvPr>
          <p:cNvSpPr/>
          <p:nvPr/>
        </p:nvSpPr>
        <p:spPr>
          <a:xfrm>
            <a:off x="6509780" y="5930741"/>
            <a:ext cx="1582057" cy="646331"/>
          </a:xfrm>
          <a:prstGeom prst="rect">
            <a:avLst/>
          </a:prstGeom>
        </p:spPr>
        <p:txBody>
          <a:bodyPr wrap="square">
            <a:spAutoFit/>
          </a:bodyPr>
          <a:lstStyle/>
          <a:p>
            <a:pPr algn="ctr"/>
            <a:r>
              <a:rPr lang="en-US" dirty="0"/>
              <a:t>Convolutional </a:t>
            </a:r>
          </a:p>
          <a:p>
            <a:pPr algn="ctr"/>
            <a:r>
              <a:rPr lang="en-US" dirty="0"/>
              <a:t>3x3 filter</a:t>
            </a:r>
            <a:endParaRPr lang="el-GR" dirty="0"/>
          </a:p>
        </p:txBody>
      </p:sp>
      <p:sp>
        <p:nvSpPr>
          <p:cNvPr id="11" name="TextBox 10">
            <a:extLst>
              <a:ext uri="{FF2B5EF4-FFF2-40B4-BE49-F238E27FC236}">
                <a16:creationId xmlns:a16="http://schemas.microsoft.com/office/drawing/2014/main" id="{1E8A3F1B-A714-1645-8D1C-663E772790AE}"/>
              </a:ext>
            </a:extLst>
          </p:cNvPr>
          <p:cNvSpPr txBox="1"/>
          <p:nvPr/>
        </p:nvSpPr>
        <p:spPr>
          <a:xfrm>
            <a:off x="4825714" y="6207740"/>
            <a:ext cx="1339919" cy="369332"/>
          </a:xfrm>
          <a:prstGeom prst="rect">
            <a:avLst/>
          </a:prstGeom>
          <a:noFill/>
        </p:spPr>
        <p:txBody>
          <a:bodyPr wrap="none" rtlCol="0">
            <a:spAutoFit/>
          </a:bodyPr>
          <a:lstStyle/>
          <a:p>
            <a:r>
              <a:rPr lang="en-US" dirty="0"/>
              <a:t>Input matrix</a:t>
            </a:r>
            <a:endParaRPr lang="el-GR" dirty="0"/>
          </a:p>
        </p:txBody>
      </p:sp>
      <p:pic>
        <p:nvPicPr>
          <p:cNvPr id="12" name="Εικόνα 8">
            <a:extLst>
              <a:ext uri="{FF2B5EF4-FFF2-40B4-BE49-F238E27FC236}">
                <a16:creationId xmlns:a16="http://schemas.microsoft.com/office/drawing/2014/main" id="{E6BBF7CA-BE8C-E04D-AD3F-01CE29F5A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787" y="1196817"/>
            <a:ext cx="5442607" cy="3035300"/>
          </a:xfrm>
          <a:prstGeom prst="rect">
            <a:avLst/>
          </a:prstGeom>
        </p:spPr>
      </p:pic>
      <p:sp>
        <p:nvSpPr>
          <p:cNvPr id="14" name="TextBox 13">
            <a:extLst>
              <a:ext uri="{FF2B5EF4-FFF2-40B4-BE49-F238E27FC236}">
                <a16:creationId xmlns:a16="http://schemas.microsoft.com/office/drawing/2014/main" id="{AD3CB4AE-5592-9147-BD6B-C3B97B287F3A}"/>
              </a:ext>
            </a:extLst>
          </p:cNvPr>
          <p:cNvSpPr txBox="1"/>
          <p:nvPr/>
        </p:nvSpPr>
        <p:spPr>
          <a:xfrm>
            <a:off x="288683" y="4284026"/>
            <a:ext cx="3693058" cy="2954655"/>
          </a:xfrm>
          <a:prstGeom prst="rect">
            <a:avLst/>
          </a:prstGeom>
          <a:noFill/>
        </p:spPr>
        <p:txBody>
          <a:bodyPr wrap="square" rtlCol="0">
            <a:spAutoFit/>
          </a:bodyPr>
          <a:lstStyle/>
          <a:p>
            <a:pPr marL="342900" indent="-342900">
              <a:buFont typeface="Arial" panose="020B0604020202020204" pitchFamily="34" charset="0"/>
              <a:buChar char="•"/>
            </a:pPr>
            <a:r>
              <a:rPr lang="en-US" sz="2300" dirty="0"/>
              <a:t>Example: “this takes too long” compute vectors for: </a:t>
            </a:r>
          </a:p>
          <a:p>
            <a:pPr marL="342900" indent="-342900">
              <a:buFont typeface="Arial" panose="020B0604020202020204" pitchFamily="34" charset="0"/>
              <a:buChar char="•"/>
            </a:pPr>
            <a:r>
              <a:rPr lang="en-US" sz="2300" dirty="0"/>
              <a:t>This takes, takes too, too long, this takes too, takes too long, this takes too long.</a:t>
            </a:r>
          </a:p>
          <a:p>
            <a:endParaRPr lang="en-US" dirty="0"/>
          </a:p>
        </p:txBody>
      </p:sp>
    </p:spTree>
    <p:extLst>
      <p:ext uri="{BB962C8B-B14F-4D97-AF65-F5344CB8AC3E}">
        <p14:creationId xmlns:p14="http://schemas.microsoft.com/office/powerpoint/2010/main" val="3290662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DD62BB-6565-8B43-ADC3-FEA313199355}"/>
              </a:ext>
            </a:extLst>
          </p:cNvPr>
          <p:cNvSpPr txBox="1">
            <a:spLocks/>
          </p:cNvSpPr>
          <p:nvPr/>
        </p:nvSpPr>
        <p:spPr>
          <a:xfrm>
            <a:off x="3837145" y="162629"/>
            <a:ext cx="7772400" cy="831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mn-lt"/>
              </a:rPr>
              <a:t>Optimizing Images</a:t>
            </a:r>
          </a:p>
        </p:txBody>
      </p:sp>
      <p:pic>
        <p:nvPicPr>
          <p:cNvPr id="5" name="Picture 4">
            <a:extLst>
              <a:ext uri="{FF2B5EF4-FFF2-40B4-BE49-F238E27FC236}">
                <a16:creationId xmlns:a16="http://schemas.microsoft.com/office/drawing/2014/main" id="{D86C84BF-685C-4E40-90BE-91F9171FB5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1784" y="1324975"/>
            <a:ext cx="1912125" cy="1263181"/>
          </a:xfrm>
          <a:prstGeom prst="rect">
            <a:avLst/>
          </a:prstGeom>
        </p:spPr>
      </p:pic>
      <p:pic>
        <p:nvPicPr>
          <p:cNvPr id="6" name="Picture 5">
            <a:extLst>
              <a:ext uri="{FF2B5EF4-FFF2-40B4-BE49-F238E27FC236}">
                <a16:creationId xmlns:a16="http://schemas.microsoft.com/office/drawing/2014/main" id="{AEEFBE80-A9D3-5F49-ADA6-4AF0A71C05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H="1" flipV="1">
            <a:off x="6278021" y="4055320"/>
            <a:ext cx="1904345" cy="1270620"/>
          </a:xfrm>
          <a:prstGeom prst="rect">
            <a:avLst/>
          </a:prstGeom>
        </p:spPr>
      </p:pic>
      <p:pic>
        <p:nvPicPr>
          <p:cNvPr id="7" name="Picture 6">
            <a:extLst>
              <a:ext uri="{FF2B5EF4-FFF2-40B4-BE49-F238E27FC236}">
                <a16:creationId xmlns:a16="http://schemas.microsoft.com/office/drawing/2014/main" id="{62680359-AF68-E747-9288-6762DA26C8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30403" y="1320595"/>
            <a:ext cx="1892668" cy="1262395"/>
          </a:xfrm>
          <a:prstGeom prst="rect">
            <a:avLst/>
          </a:prstGeom>
        </p:spPr>
      </p:pic>
      <p:pic>
        <p:nvPicPr>
          <p:cNvPr id="8" name="Picture 7">
            <a:extLst>
              <a:ext uri="{FF2B5EF4-FFF2-40B4-BE49-F238E27FC236}">
                <a16:creationId xmlns:a16="http://schemas.microsoft.com/office/drawing/2014/main" id="{6A64C6CE-E354-AA40-87AB-2783429193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0410" y="4055321"/>
            <a:ext cx="1993593" cy="1249277"/>
          </a:xfrm>
          <a:prstGeom prst="rect">
            <a:avLst/>
          </a:prstGeom>
        </p:spPr>
      </p:pic>
      <p:pic>
        <p:nvPicPr>
          <p:cNvPr id="9" name="Picture 8">
            <a:extLst>
              <a:ext uri="{FF2B5EF4-FFF2-40B4-BE49-F238E27FC236}">
                <a16:creationId xmlns:a16="http://schemas.microsoft.com/office/drawing/2014/main" id="{47ACE3F0-E9DB-364B-BED5-6C84927551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959" t="15358" r="10776" b="16010"/>
          <a:stretch/>
        </p:blipFill>
        <p:spPr>
          <a:xfrm>
            <a:off x="3989212" y="4059489"/>
            <a:ext cx="1878188" cy="1216968"/>
          </a:xfrm>
          <a:prstGeom prst="rect">
            <a:avLst/>
          </a:prstGeom>
        </p:spPr>
      </p:pic>
      <p:pic>
        <p:nvPicPr>
          <p:cNvPr id="10" name="Picture 9">
            <a:extLst>
              <a:ext uri="{FF2B5EF4-FFF2-40B4-BE49-F238E27FC236}">
                <a16:creationId xmlns:a16="http://schemas.microsoft.com/office/drawing/2014/main" id="{153A9427-31A1-D04D-8743-751179232B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7818" y="4055321"/>
            <a:ext cx="1989327" cy="1203489"/>
          </a:xfrm>
          <a:prstGeom prst="rect">
            <a:avLst/>
          </a:prstGeom>
        </p:spPr>
      </p:pic>
      <p:sp>
        <p:nvSpPr>
          <p:cNvPr id="11" name="Rectangle 10">
            <a:extLst>
              <a:ext uri="{FF2B5EF4-FFF2-40B4-BE49-F238E27FC236}">
                <a16:creationId xmlns:a16="http://schemas.microsoft.com/office/drawing/2014/main" id="{EA4015DE-FF84-8241-9307-D35E6BBACE0D}"/>
              </a:ext>
            </a:extLst>
          </p:cNvPr>
          <p:cNvSpPr/>
          <p:nvPr/>
        </p:nvSpPr>
        <p:spPr bwMode="auto">
          <a:xfrm>
            <a:off x="1801354" y="3966112"/>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12" name="TextBox 11">
            <a:extLst>
              <a:ext uri="{FF2B5EF4-FFF2-40B4-BE49-F238E27FC236}">
                <a16:creationId xmlns:a16="http://schemas.microsoft.com/office/drawing/2014/main" id="{30CF1F57-0F5B-844E-A4D4-45613768418E}"/>
              </a:ext>
            </a:extLst>
          </p:cNvPr>
          <p:cNvSpPr txBox="1"/>
          <p:nvPr/>
        </p:nvSpPr>
        <p:spPr>
          <a:xfrm>
            <a:off x="1941203" y="5485996"/>
            <a:ext cx="3885300" cy="646331"/>
          </a:xfrm>
          <a:prstGeom prst="rect">
            <a:avLst/>
          </a:prstGeom>
          <a:solidFill>
            <a:srgbClr val="F7615A"/>
          </a:solidFill>
        </p:spPr>
        <p:txBody>
          <a:bodyPr wrap="square" rtlCol="0">
            <a:spAutoFit/>
          </a:bodyPr>
          <a:lstStyle/>
          <a:p>
            <a:pPr algn="ctr"/>
            <a:r>
              <a:rPr lang="en-US" dirty="0">
                <a:solidFill>
                  <a:schemeClr val="bg1"/>
                </a:solidFill>
                <a:latin typeface="Garamond" panose="02020404030301010803" pitchFamily="18" charset="0"/>
              </a:rPr>
              <a:t>Post Processing Feature Optimization (Illumination)</a:t>
            </a:r>
          </a:p>
        </p:txBody>
      </p:sp>
      <p:sp>
        <p:nvSpPr>
          <p:cNvPr id="13" name="Rectangle 12">
            <a:extLst>
              <a:ext uri="{FF2B5EF4-FFF2-40B4-BE49-F238E27FC236}">
                <a16:creationId xmlns:a16="http://schemas.microsoft.com/office/drawing/2014/main" id="{B98374CF-E04D-6A47-A43C-AAE3C009A2E7}"/>
              </a:ext>
            </a:extLst>
          </p:cNvPr>
          <p:cNvSpPr/>
          <p:nvPr/>
        </p:nvSpPr>
        <p:spPr bwMode="auto">
          <a:xfrm>
            <a:off x="4038600" y="1163443"/>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14" name="TextBox 13">
            <a:extLst>
              <a:ext uri="{FF2B5EF4-FFF2-40B4-BE49-F238E27FC236}">
                <a16:creationId xmlns:a16="http://schemas.microsoft.com/office/drawing/2014/main" id="{046C3629-C889-9C4B-BB9D-A5308028CFAE}"/>
              </a:ext>
            </a:extLst>
          </p:cNvPr>
          <p:cNvSpPr txBox="1"/>
          <p:nvPr/>
        </p:nvSpPr>
        <p:spPr>
          <a:xfrm>
            <a:off x="4186838" y="2709485"/>
            <a:ext cx="3885300" cy="646331"/>
          </a:xfrm>
          <a:prstGeom prst="rect">
            <a:avLst/>
          </a:prstGeom>
          <a:solidFill>
            <a:srgbClr val="F7615A"/>
          </a:solidFill>
        </p:spPr>
        <p:txBody>
          <a:bodyPr wrap="square" rtlCol="0">
            <a:spAutoFit/>
          </a:bodyPr>
          <a:lstStyle/>
          <a:p>
            <a:pPr algn="ctr"/>
            <a:r>
              <a:rPr lang="en-US" dirty="0">
                <a:solidFill>
                  <a:schemeClr val="bg1"/>
                </a:solidFill>
                <a:latin typeface="Garamond" panose="02020404030301010803" pitchFamily="18" charset="0"/>
              </a:rPr>
              <a:t>Post Processing Feature Optimization (Color Curves and Details)</a:t>
            </a:r>
          </a:p>
        </p:txBody>
      </p:sp>
      <p:sp>
        <p:nvSpPr>
          <p:cNvPr id="15" name="Rectangle 14">
            <a:extLst>
              <a:ext uri="{FF2B5EF4-FFF2-40B4-BE49-F238E27FC236}">
                <a16:creationId xmlns:a16="http://schemas.microsoft.com/office/drawing/2014/main" id="{D5D0C26E-7180-5D46-945A-C9724E7AAB6B}"/>
              </a:ext>
            </a:extLst>
          </p:cNvPr>
          <p:cNvSpPr/>
          <p:nvPr/>
        </p:nvSpPr>
        <p:spPr bwMode="auto">
          <a:xfrm>
            <a:off x="6205446" y="3966112"/>
            <a:ext cx="4164998" cy="2450664"/>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16" name="TextBox 15">
            <a:extLst>
              <a:ext uri="{FF2B5EF4-FFF2-40B4-BE49-F238E27FC236}">
                <a16:creationId xmlns:a16="http://schemas.microsoft.com/office/drawing/2014/main" id="{F2933C5B-2E6C-2D4C-82EA-48CD1EB7D89A}"/>
              </a:ext>
            </a:extLst>
          </p:cNvPr>
          <p:cNvSpPr txBox="1"/>
          <p:nvPr/>
        </p:nvSpPr>
        <p:spPr>
          <a:xfrm>
            <a:off x="6345295" y="5485996"/>
            <a:ext cx="3885300" cy="646331"/>
          </a:xfrm>
          <a:prstGeom prst="rect">
            <a:avLst/>
          </a:prstGeom>
          <a:solidFill>
            <a:srgbClr val="F7615A"/>
          </a:solidFill>
        </p:spPr>
        <p:txBody>
          <a:bodyPr wrap="square" rtlCol="0">
            <a:spAutoFit/>
          </a:bodyPr>
          <a:lstStyle/>
          <a:p>
            <a:pPr algn="ctr"/>
            <a:r>
              <a:rPr lang="en-US" dirty="0">
                <a:solidFill>
                  <a:schemeClr val="bg1"/>
                </a:solidFill>
                <a:latin typeface="Garamond" panose="02020404030301010803" pitchFamily="18" charset="0"/>
              </a:rPr>
              <a:t>Post Processing Feature Optimization (Color Tone: Warmness)</a:t>
            </a:r>
          </a:p>
        </p:txBody>
      </p:sp>
    </p:spTree>
    <p:extLst>
      <p:ext uri="{BB962C8B-B14F-4D97-AF65-F5344CB8AC3E}">
        <p14:creationId xmlns:p14="http://schemas.microsoft.com/office/powerpoint/2010/main" val="89898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C21DF-C820-1146-B7F2-B23389569D75}"/>
              </a:ext>
            </a:extLst>
          </p:cNvPr>
          <p:cNvSpPr>
            <a:spLocks noGrp="1"/>
          </p:cNvSpPr>
          <p:nvPr>
            <p:ph type="title"/>
          </p:nvPr>
        </p:nvSpPr>
        <p:spPr>
          <a:xfrm>
            <a:off x="5297762" y="329184"/>
            <a:ext cx="6251110" cy="1783080"/>
          </a:xfrm>
        </p:spPr>
        <p:txBody>
          <a:bodyPr anchor="b">
            <a:normAutofit/>
          </a:bodyPr>
          <a:lstStyle/>
          <a:p>
            <a:r>
              <a:rPr lang="en-US" sz="4200" b="1"/>
              <a:t>When to use Deep Learning or not over others?</a:t>
            </a:r>
            <a:endParaRPr lang="en-US" sz="4200"/>
          </a:p>
        </p:txBody>
      </p:sp>
      <p:pic>
        <p:nvPicPr>
          <p:cNvPr id="5" name="Picture 4" descr="Sphere of mesh and nodes">
            <a:extLst>
              <a:ext uri="{FF2B5EF4-FFF2-40B4-BE49-F238E27FC236}">
                <a16:creationId xmlns:a16="http://schemas.microsoft.com/office/drawing/2014/main" id="{51A253C5-E379-42FB-ADB6-8EE9C81A7A42}"/>
              </a:ext>
            </a:extLst>
          </p:cNvPr>
          <p:cNvPicPr>
            <a:picLocks noChangeAspect="1"/>
          </p:cNvPicPr>
          <p:nvPr/>
        </p:nvPicPr>
        <p:blipFill rotWithShape="1">
          <a:blip r:embed="rId2"/>
          <a:srcRect l="40028" r="903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C372D21-6878-6C43-A7E1-E6D684DF085D}"/>
              </a:ext>
            </a:extLst>
          </p:cNvPr>
          <p:cNvSpPr>
            <a:spLocks noGrp="1"/>
          </p:cNvSpPr>
          <p:nvPr>
            <p:ph idx="1"/>
          </p:nvPr>
        </p:nvSpPr>
        <p:spPr>
          <a:xfrm>
            <a:off x="5297762" y="2581933"/>
            <a:ext cx="6251110" cy="4087368"/>
          </a:xfrm>
        </p:spPr>
        <p:txBody>
          <a:bodyPr>
            <a:normAutofit/>
          </a:bodyPr>
          <a:lstStyle/>
          <a:p>
            <a:r>
              <a:rPr lang="en-US" sz="2000" b="1" dirty="0"/>
              <a:t>Deep Learning </a:t>
            </a:r>
            <a:r>
              <a:rPr lang="en-US" sz="2000" dirty="0"/>
              <a:t>outperforms other techniques if the </a:t>
            </a:r>
            <a:r>
              <a:rPr lang="en-US" sz="2000" b="1" i="1" dirty="0"/>
              <a:t>data size is large</a:t>
            </a:r>
            <a:r>
              <a:rPr lang="en-US" sz="2000" dirty="0"/>
              <a:t>. But with small data size, traditional </a:t>
            </a:r>
            <a:r>
              <a:rPr lang="en-US" sz="2000" b="1" dirty="0"/>
              <a:t>Machine Learning</a:t>
            </a:r>
            <a:r>
              <a:rPr lang="en-US" sz="2000" dirty="0"/>
              <a:t> algorithms are preferable.</a:t>
            </a:r>
          </a:p>
          <a:p>
            <a:r>
              <a:rPr lang="en-US" sz="2000" b="1" dirty="0"/>
              <a:t>Deep Learning</a:t>
            </a:r>
            <a:r>
              <a:rPr lang="en-US" sz="2000" dirty="0"/>
              <a:t> techniques need to have </a:t>
            </a:r>
            <a:r>
              <a:rPr lang="en-US" sz="2000" b="1" i="1" dirty="0"/>
              <a:t>high end infrastructure</a:t>
            </a:r>
            <a:r>
              <a:rPr lang="en-US" sz="2000" dirty="0"/>
              <a:t> to train in reasonable time.</a:t>
            </a:r>
          </a:p>
          <a:p>
            <a:r>
              <a:rPr lang="en-US" sz="2000" dirty="0"/>
              <a:t>When there is </a:t>
            </a:r>
            <a:r>
              <a:rPr lang="en-US" sz="2000" b="1" i="1" dirty="0"/>
              <a:t>lack of domain understanding for feature introspection</a:t>
            </a:r>
            <a:r>
              <a:rPr lang="en-US" sz="2000" dirty="0"/>
              <a:t>, </a:t>
            </a:r>
            <a:r>
              <a:rPr lang="en-US" sz="2000" b="1" dirty="0"/>
              <a:t>Deep Learning</a:t>
            </a:r>
            <a:r>
              <a:rPr lang="en-US" sz="2000" dirty="0"/>
              <a:t> techniques outshines others as you have to worry less about feature engineering.</a:t>
            </a:r>
          </a:p>
          <a:p>
            <a:r>
              <a:rPr lang="en-US" sz="2000" b="1" dirty="0"/>
              <a:t>Deep Learning </a:t>
            </a:r>
            <a:r>
              <a:rPr lang="en-US" sz="2000" dirty="0"/>
              <a:t>really shines when it comes to </a:t>
            </a:r>
            <a:r>
              <a:rPr lang="en-US" sz="2000" b="1" i="1" dirty="0"/>
              <a:t>complex problems such as image classification, natural language processing, and speech recognition</a:t>
            </a:r>
            <a:r>
              <a:rPr lang="en-US" sz="2000" dirty="0"/>
              <a:t>.</a:t>
            </a:r>
          </a:p>
          <a:p>
            <a:endParaRPr lang="en-US" sz="1900" dirty="0"/>
          </a:p>
        </p:txBody>
      </p:sp>
    </p:spTree>
    <p:extLst>
      <p:ext uri="{BB962C8B-B14F-4D97-AF65-F5344CB8AC3E}">
        <p14:creationId xmlns:p14="http://schemas.microsoft.com/office/powerpoint/2010/main" val="1084041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B270A3-487F-2B41-A147-7F0595A2D7DC}"/>
              </a:ext>
            </a:extLst>
          </p:cNvPr>
          <p:cNvSpPr>
            <a:spLocks noGrp="1"/>
          </p:cNvSpPr>
          <p:nvPr>
            <p:ph type="title"/>
          </p:nvPr>
        </p:nvSpPr>
        <p:spPr>
          <a:xfrm>
            <a:off x="630936" y="640080"/>
            <a:ext cx="4818888" cy="1481328"/>
          </a:xfrm>
        </p:spPr>
        <p:txBody>
          <a:bodyPr anchor="b">
            <a:normAutofit/>
          </a:bodyPr>
          <a:lstStyle/>
          <a:p>
            <a:r>
              <a:rPr lang="en-US" sz="5000" b="1" dirty="0"/>
              <a:t>Classification Example – MNIST </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5F501-CC51-1242-991B-F0568744C5B9}"/>
              </a:ext>
            </a:extLst>
          </p:cNvPr>
          <p:cNvSpPr>
            <a:spLocks noGrp="1"/>
          </p:cNvSpPr>
          <p:nvPr>
            <p:ph idx="1"/>
          </p:nvPr>
        </p:nvSpPr>
        <p:spPr>
          <a:xfrm>
            <a:off x="630936" y="2660904"/>
            <a:ext cx="4818888" cy="3547872"/>
          </a:xfrm>
        </p:spPr>
        <p:txBody>
          <a:bodyPr anchor="t">
            <a:normAutofit/>
          </a:bodyPr>
          <a:lstStyle/>
          <a:p>
            <a:pPr>
              <a:spcAft>
                <a:spcPts val="600"/>
              </a:spcAft>
            </a:pPr>
            <a:r>
              <a:rPr lang="en-US" altLang="zh-CN" sz="2200" dirty="0"/>
              <a:t>The MNIST database of handwritten digits, has a training set of 60,000 examples, and a test set of 10,000 examples.</a:t>
            </a:r>
          </a:p>
          <a:p>
            <a:pPr>
              <a:spcAft>
                <a:spcPts val="600"/>
              </a:spcAft>
            </a:pPr>
            <a:r>
              <a:rPr lang="en-US" altLang="zh-CN" sz="2200" dirty="0"/>
              <a:t> It is a subset of a larger set available from NIST. </a:t>
            </a:r>
          </a:p>
          <a:p>
            <a:pPr>
              <a:spcAft>
                <a:spcPts val="600"/>
              </a:spcAft>
            </a:pPr>
            <a:r>
              <a:rPr lang="en-US" altLang="zh-CN" sz="2200" dirty="0"/>
              <a:t>The digits have been size-normalized and centered in a fixed-size image.</a:t>
            </a:r>
            <a:endParaRPr lang="en-US" sz="2200" dirty="0"/>
          </a:p>
        </p:txBody>
      </p:sp>
      <p:pic>
        <p:nvPicPr>
          <p:cNvPr id="4" name="Picture 2" descr="MNIST sample images.">
            <a:extLst>
              <a:ext uri="{FF2B5EF4-FFF2-40B4-BE49-F238E27FC236}">
                <a16:creationId xmlns:a16="http://schemas.microsoft.com/office/drawing/2014/main" id="{11AE314E-8757-7D4D-83B7-D8996052A1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211"/>
          <a:stretch/>
        </p:blipFill>
        <p:spPr bwMode="auto">
          <a:xfrm>
            <a:off x="6099048" y="1840648"/>
            <a:ext cx="5458968" cy="3176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8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04A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ubfields of Artificial intelligence | Download Scientific Diagram">
            <a:extLst>
              <a:ext uri="{FF2B5EF4-FFF2-40B4-BE49-F238E27FC236}">
                <a16:creationId xmlns:a16="http://schemas.microsoft.com/office/drawing/2014/main" id="{149A0CDE-30B2-5B4D-A3C4-35EA260464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109501" y="561763"/>
            <a:ext cx="9972998" cy="573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69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DAA40F-4F28-4316-934E-C55D7C3AA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F6D467C8-A8E0-468B-B88D-9CEEE37BF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33452" cy="6858000"/>
          </a:xfrm>
          <a:custGeom>
            <a:avLst/>
            <a:gdLst>
              <a:gd name="connsiteX0" fmla="*/ 0 w 7433452"/>
              <a:gd name="connsiteY0" fmla="*/ 0 h 6858000"/>
              <a:gd name="connsiteX1" fmla="*/ 1592736 w 7433452"/>
              <a:gd name="connsiteY1" fmla="*/ 0 h 6858000"/>
              <a:gd name="connsiteX2" fmla="*/ 2171700 w 7433452"/>
              <a:gd name="connsiteY2" fmla="*/ 0 h 6858000"/>
              <a:gd name="connsiteX3" fmla="*/ 2762696 w 7433452"/>
              <a:gd name="connsiteY3" fmla="*/ 0 h 6858000"/>
              <a:gd name="connsiteX4" fmla="*/ 2829254 w 7433452"/>
              <a:gd name="connsiteY4" fmla="*/ 0 h 6858000"/>
              <a:gd name="connsiteX5" fmla="*/ 7415310 w 7433452"/>
              <a:gd name="connsiteY5" fmla="*/ 0 h 6858000"/>
              <a:gd name="connsiteX6" fmla="*/ 7405703 w 7433452"/>
              <a:gd name="connsiteY6" fmla="*/ 94814 h 6858000"/>
              <a:gd name="connsiteX7" fmla="*/ 7410754 w 7433452"/>
              <a:gd name="connsiteY7" fmla="*/ 421796 h 6858000"/>
              <a:gd name="connsiteX8" fmla="*/ 7414688 w 7433452"/>
              <a:gd name="connsiteY8" fmla="*/ 812192 h 6858000"/>
              <a:gd name="connsiteX9" fmla="*/ 7395017 w 7433452"/>
              <a:gd name="connsiteY9" fmla="*/ 1113642 h 6858000"/>
              <a:gd name="connsiteX10" fmla="*/ 7422810 w 7433452"/>
              <a:gd name="connsiteY10" fmla="*/ 1796708 h 6858000"/>
              <a:gd name="connsiteX11" fmla="*/ 7421161 w 7433452"/>
              <a:gd name="connsiteY11" fmla="*/ 2327333 h 6858000"/>
              <a:gd name="connsiteX12" fmla="*/ 7412023 w 7433452"/>
              <a:gd name="connsiteY12" fmla="*/ 2784280 h 6858000"/>
              <a:gd name="connsiteX13" fmla="*/ 7417480 w 7433452"/>
              <a:gd name="connsiteY13" fmla="*/ 2985458 h 6858000"/>
              <a:gd name="connsiteX14" fmla="*/ 7403774 w 7433452"/>
              <a:gd name="connsiteY14" fmla="*/ 3531096 h 6858000"/>
              <a:gd name="connsiteX15" fmla="*/ 7414307 w 7433452"/>
              <a:gd name="connsiteY15" fmla="*/ 4336830 h 6858000"/>
              <a:gd name="connsiteX16" fmla="*/ 7413419 w 7433452"/>
              <a:gd name="connsiteY16" fmla="*/ 5026893 h 6858000"/>
              <a:gd name="connsiteX17" fmla="*/ 7417734 w 7433452"/>
              <a:gd name="connsiteY17" fmla="*/ 5252632 h 6858000"/>
              <a:gd name="connsiteX18" fmla="*/ 7417734 w 7433452"/>
              <a:gd name="connsiteY18" fmla="*/ 5466282 h 6858000"/>
              <a:gd name="connsiteX19" fmla="*/ 7379659 w 7433452"/>
              <a:gd name="connsiteY19" fmla="*/ 6121225 h 6858000"/>
              <a:gd name="connsiteX20" fmla="*/ 7395115 w 7433452"/>
              <a:gd name="connsiteY20" fmla="*/ 6708907 h 6858000"/>
              <a:gd name="connsiteX21" fmla="*/ 7412408 w 7433452"/>
              <a:gd name="connsiteY21" fmla="*/ 6858000 h 6858000"/>
              <a:gd name="connsiteX22" fmla="*/ 2829254 w 7433452"/>
              <a:gd name="connsiteY22" fmla="*/ 6858000 h 6858000"/>
              <a:gd name="connsiteX23" fmla="*/ 2762696 w 7433452"/>
              <a:gd name="connsiteY23" fmla="*/ 6858000 h 6858000"/>
              <a:gd name="connsiteX24" fmla="*/ 2171700 w 7433452"/>
              <a:gd name="connsiteY24" fmla="*/ 6858000 h 6858000"/>
              <a:gd name="connsiteX25" fmla="*/ 1592736 w 7433452"/>
              <a:gd name="connsiteY25" fmla="*/ 6858000 h 6858000"/>
              <a:gd name="connsiteX26" fmla="*/ 0 w 7433452"/>
              <a:gd name="connsiteY2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33452" h="6858000">
                <a:moveTo>
                  <a:pt x="0" y="0"/>
                </a:moveTo>
                <a:lnTo>
                  <a:pt x="1592736" y="0"/>
                </a:lnTo>
                <a:lnTo>
                  <a:pt x="2171700" y="0"/>
                </a:lnTo>
                <a:lnTo>
                  <a:pt x="2762696" y="0"/>
                </a:lnTo>
                <a:lnTo>
                  <a:pt x="2829254" y="0"/>
                </a:lnTo>
                <a:lnTo>
                  <a:pt x="7415310" y="0"/>
                </a:lnTo>
                <a:lnTo>
                  <a:pt x="7405703" y="94814"/>
                </a:lnTo>
                <a:cubicBezTo>
                  <a:pt x="7398856" y="203629"/>
                  <a:pt x="7403520" y="312712"/>
                  <a:pt x="7410754" y="421796"/>
                </a:cubicBezTo>
                <a:cubicBezTo>
                  <a:pt x="7421580" y="551656"/>
                  <a:pt x="7422900" y="682144"/>
                  <a:pt x="7414688" y="812192"/>
                </a:cubicBezTo>
                <a:cubicBezTo>
                  <a:pt x="7406693" y="912591"/>
                  <a:pt x="7397682" y="1012988"/>
                  <a:pt x="7395017" y="1113642"/>
                </a:cubicBezTo>
                <a:cubicBezTo>
                  <a:pt x="7388670" y="1342689"/>
                  <a:pt x="7407708" y="1569316"/>
                  <a:pt x="7422810" y="1796708"/>
                </a:cubicBezTo>
                <a:cubicBezTo>
                  <a:pt x="7434487" y="1973710"/>
                  <a:pt x="7439944" y="2150457"/>
                  <a:pt x="7421161" y="2327333"/>
                </a:cubicBezTo>
                <a:cubicBezTo>
                  <a:pt x="7405170" y="2479266"/>
                  <a:pt x="7396793" y="2631453"/>
                  <a:pt x="7412023" y="2784280"/>
                </a:cubicBezTo>
                <a:cubicBezTo>
                  <a:pt x="7418749" y="2851085"/>
                  <a:pt x="7425984" y="2918653"/>
                  <a:pt x="7417480" y="2985458"/>
                </a:cubicBezTo>
                <a:cubicBezTo>
                  <a:pt x="7394508" y="3167039"/>
                  <a:pt x="7398063" y="3349132"/>
                  <a:pt x="7403774" y="3531096"/>
                </a:cubicBezTo>
                <a:cubicBezTo>
                  <a:pt x="7412277" y="3799715"/>
                  <a:pt x="7426364" y="4067954"/>
                  <a:pt x="7414307" y="4336830"/>
                </a:cubicBezTo>
                <a:cubicBezTo>
                  <a:pt x="7404027" y="4566639"/>
                  <a:pt x="7420653" y="4796831"/>
                  <a:pt x="7413419" y="5026893"/>
                </a:cubicBezTo>
                <a:cubicBezTo>
                  <a:pt x="7410982" y="5102162"/>
                  <a:pt x="7412429" y="5177504"/>
                  <a:pt x="7417734" y="5252632"/>
                </a:cubicBezTo>
                <a:cubicBezTo>
                  <a:pt x="7424271" y="5323700"/>
                  <a:pt x="7424271" y="5395213"/>
                  <a:pt x="7417734" y="5466282"/>
                </a:cubicBezTo>
                <a:cubicBezTo>
                  <a:pt x="7393239" y="5683875"/>
                  <a:pt x="7383214" y="5902486"/>
                  <a:pt x="7379659" y="6121225"/>
                </a:cubicBezTo>
                <a:cubicBezTo>
                  <a:pt x="7376423" y="6317442"/>
                  <a:pt x="7378041" y="6513586"/>
                  <a:pt x="7395115" y="6708907"/>
                </a:cubicBezTo>
                <a:lnTo>
                  <a:pt x="7412408" y="6858000"/>
                </a:lnTo>
                <a:lnTo>
                  <a:pt x="2829254" y="6858000"/>
                </a:lnTo>
                <a:lnTo>
                  <a:pt x="2762696" y="6858000"/>
                </a:lnTo>
                <a:lnTo>
                  <a:pt x="2171700" y="6858000"/>
                </a:lnTo>
                <a:lnTo>
                  <a:pt x="159273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1FE3215-9E43-004A-A4E7-E9616FECFBD3}"/>
              </a:ext>
            </a:extLst>
          </p:cNvPr>
          <p:cNvSpPr>
            <a:spLocks noGrp="1"/>
          </p:cNvSpPr>
          <p:nvPr>
            <p:ph type="title"/>
          </p:nvPr>
        </p:nvSpPr>
        <p:spPr>
          <a:xfrm>
            <a:off x="640081" y="329184"/>
            <a:ext cx="6241568" cy="1783080"/>
          </a:xfrm>
        </p:spPr>
        <p:txBody>
          <a:bodyPr anchor="b">
            <a:normAutofit/>
          </a:bodyPr>
          <a:lstStyle/>
          <a:p>
            <a:r>
              <a:rPr lang="en-US" sz="5400" b="1" dirty="0">
                <a:solidFill>
                  <a:srgbClr val="FFFFFF"/>
                </a:solidFill>
              </a:rPr>
              <a:t>About the CIFAR10</a:t>
            </a:r>
            <a:r>
              <a:rPr lang="en-US" altLang="zh-CN" sz="5400" b="1" dirty="0">
                <a:solidFill>
                  <a:srgbClr val="FFFFFF"/>
                </a:solidFill>
              </a:rPr>
              <a:t> dataset</a:t>
            </a:r>
            <a:endParaRPr lang="en-US" sz="5400" b="1" dirty="0">
              <a:solidFill>
                <a:srgbClr val="FFFFFF"/>
              </a:solidFill>
            </a:endParaRPr>
          </a:p>
        </p:txBody>
      </p:sp>
      <p:sp>
        <p:nvSpPr>
          <p:cNvPr id="15" name="sketch line">
            <a:extLst>
              <a:ext uri="{FF2B5EF4-FFF2-40B4-BE49-F238E27FC236}">
                <a16:creationId xmlns:a16="http://schemas.microsoft.com/office/drawing/2014/main" id="{62677C27-4325-4BE2-B2C9-B721DA9E3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5475" y="2362200"/>
            <a:ext cx="4056549" cy="18288"/>
          </a:xfrm>
          <a:custGeom>
            <a:avLst/>
            <a:gdLst>
              <a:gd name="connsiteX0" fmla="*/ 0 w 4056549"/>
              <a:gd name="connsiteY0" fmla="*/ 0 h 18288"/>
              <a:gd name="connsiteX1" fmla="*/ 676092 w 4056549"/>
              <a:gd name="connsiteY1" fmla="*/ 0 h 18288"/>
              <a:gd name="connsiteX2" fmla="*/ 1271052 w 4056549"/>
              <a:gd name="connsiteY2" fmla="*/ 0 h 18288"/>
              <a:gd name="connsiteX3" fmla="*/ 1947144 w 4056549"/>
              <a:gd name="connsiteY3" fmla="*/ 0 h 18288"/>
              <a:gd name="connsiteX4" fmla="*/ 2501539 w 4056549"/>
              <a:gd name="connsiteY4" fmla="*/ 0 h 18288"/>
              <a:gd name="connsiteX5" fmla="*/ 3137065 w 4056549"/>
              <a:gd name="connsiteY5" fmla="*/ 0 h 18288"/>
              <a:gd name="connsiteX6" fmla="*/ 4056549 w 4056549"/>
              <a:gd name="connsiteY6" fmla="*/ 0 h 18288"/>
              <a:gd name="connsiteX7" fmla="*/ 4056549 w 4056549"/>
              <a:gd name="connsiteY7" fmla="*/ 18288 h 18288"/>
              <a:gd name="connsiteX8" fmla="*/ 3380458 w 4056549"/>
              <a:gd name="connsiteY8" fmla="*/ 18288 h 18288"/>
              <a:gd name="connsiteX9" fmla="*/ 2663801 w 4056549"/>
              <a:gd name="connsiteY9" fmla="*/ 18288 h 18288"/>
              <a:gd name="connsiteX10" fmla="*/ 2068840 w 4056549"/>
              <a:gd name="connsiteY10" fmla="*/ 18288 h 18288"/>
              <a:gd name="connsiteX11" fmla="*/ 1311618 w 4056549"/>
              <a:gd name="connsiteY11" fmla="*/ 18288 h 18288"/>
              <a:gd name="connsiteX12" fmla="*/ 716657 w 4056549"/>
              <a:gd name="connsiteY12" fmla="*/ 18288 h 18288"/>
              <a:gd name="connsiteX13" fmla="*/ 0 w 4056549"/>
              <a:gd name="connsiteY13" fmla="*/ 18288 h 18288"/>
              <a:gd name="connsiteX14" fmla="*/ 0 w 4056549"/>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6549" h="18288" fill="none" extrusionOk="0">
                <a:moveTo>
                  <a:pt x="0" y="0"/>
                </a:moveTo>
                <a:cubicBezTo>
                  <a:pt x="324395" y="-12272"/>
                  <a:pt x="437185" y="20747"/>
                  <a:pt x="676092" y="0"/>
                </a:cubicBezTo>
                <a:cubicBezTo>
                  <a:pt x="914999" y="-20747"/>
                  <a:pt x="980886" y="20074"/>
                  <a:pt x="1271052" y="0"/>
                </a:cubicBezTo>
                <a:cubicBezTo>
                  <a:pt x="1561218" y="-20074"/>
                  <a:pt x="1609815" y="19965"/>
                  <a:pt x="1947144" y="0"/>
                </a:cubicBezTo>
                <a:cubicBezTo>
                  <a:pt x="2284473" y="-19965"/>
                  <a:pt x="2317816" y="-23682"/>
                  <a:pt x="2501539" y="0"/>
                </a:cubicBezTo>
                <a:cubicBezTo>
                  <a:pt x="2685262" y="23682"/>
                  <a:pt x="2879461" y="12712"/>
                  <a:pt x="3137065" y="0"/>
                </a:cubicBezTo>
                <a:cubicBezTo>
                  <a:pt x="3394669" y="-12712"/>
                  <a:pt x="3618306" y="-41742"/>
                  <a:pt x="4056549" y="0"/>
                </a:cubicBezTo>
                <a:cubicBezTo>
                  <a:pt x="4056201" y="6465"/>
                  <a:pt x="4056979" y="10922"/>
                  <a:pt x="4056549" y="18288"/>
                </a:cubicBezTo>
                <a:cubicBezTo>
                  <a:pt x="3807729" y="-7540"/>
                  <a:pt x="3536237" y="12619"/>
                  <a:pt x="3380458" y="18288"/>
                </a:cubicBezTo>
                <a:cubicBezTo>
                  <a:pt x="3224679" y="23957"/>
                  <a:pt x="2967497" y="23368"/>
                  <a:pt x="2663801" y="18288"/>
                </a:cubicBezTo>
                <a:cubicBezTo>
                  <a:pt x="2360105" y="13208"/>
                  <a:pt x="2359716" y="-8821"/>
                  <a:pt x="2068840" y="18288"/>
                </a:cubicBezTo>
                <a:cubicBezTo>
                  <a:pt x="1777964" y="45397"/>
                  <a:pt x="1641909" y="31681"/>
                  <a:pt x="1311618" y="18288"/>
                </a:cubicBezTo>
                <a:cubicBezTo>
                  <a:pt x="981327" y="4895"/>
                  <a:pt x="990410" y="11155"/>
                  <a:pt x="716657" y="18288"/>
                </a:cubicBezTo>
                <a:cubicBezTo>
                  <a:pt x="442904" y="25421"/>
                  <a:pt x="330722" y="13665"/>
                  <a:pt x="0" y="18288"/>
                </a:cubicBezTo>
                <a:cubicBezTo>
                  <a:pt x="75" y="12069"/>
                  <a:pt x="515" y="5650"/>
                  <a:pt x="0" y="0"/>
                </a:cubicBezTo>
                <a:close/>
              </a:path>
              <a:path w="4056549" h="18288" stroke="0" extrusionOk="0">
                <a:moveTo>
                  <a:pt x="0" y="0"/>
                </a:moveTo>
                <a:cubicBezTo>
                  <a:pt x="175099" y="13469"/>
                  <a:pt x="459673" y="14529"/>
                  <a:pt x="594961" y="0"/>
                </a:cubicBezTo>
                <a:cubicBezTo>
                  <a:pt x="730249" y="-14529"/>
                  <a:pt x="873178" y="22015"/>
                  <a:pt x="1149356" y="0"/>
                </a:cubicBezTo>
                <a:cubicBezTo>
                  <a:pt x="1425534" y="-22015"/>
                  <a:pt x="1498871" y="-21513"/>
                  <a:pt x="1744316" y="0"/>
                </a:cubicBezTo>
                <a:cubicBezTo>
                  <a:pt x="1989761" y="21513"/>
                  <a:pt x="2112991" y="-46"/>
                  <a:pt x="2420408" y="0"/>
                </a:cubicBezTo>
                <a:cubicBezTo>
                  <a:pt x="2727825" y="46"/>
                  <a:pt x="2880256" y="-10040"/>
                  <a:pt x="3137065" y="0"/>
                </a:cubicBezTo>
                <a:cubicBezTo>
                  <a:pt x="3393874" y="10040"/>
                  <a:pt x="3704325" y="-6685"/>
                  <a:pt x="4056549" y="0"/>
                </a:cubicBezTo>
                <a:cubicBezTo>
                  <a:pt x="4055732" y="6895"/>
                  <a:pt x="4055770" y="11206"/>
                  <a:pt x="4056549" y="18288"/>
                </a:cubicBezTo>
                <a:cubicBezTo>
                  <a:pt x="3812770" y="11959"/>
                  <a:pt x="3533996" y="-5717"/>
                  <a:pt x="3299327" y="18288"/>
                </a:cubicBezTo>
                <a:cubicBezTo>
                  <a:pt x="3064658" y="42293"/>
                  <a:pt x="2940381" y="24492"/>
                  <a:pt x="2744931" y="18288"/>
                </a:cubicBezTo>
                <a:cubicBezTo>
                  <a:pt x="2549481" y="12084"/>
                  <a:pt x="2252169" y="51841"/>
                  <a:pt x="1987709" y="18288"/>
                </a:cubicBezTo>
                <a:cubicBezTo>
                  <a:pt x="1723249" y="-15265"/>
                  <a:pt x="1438946" y="3423"/>
                  <a:pt x="1230487" y="18288"/>
                </a:cubicBezTo>
                <a:cubicBezTo>
                  <a:pt x="1022028" y="33153"/>
                  <a:pt x="795957" y="18596"/>
                  <a:pt x="676092" y="18288"/>
                </a:cubicBezTo>
                <a:cubicBezTo>
                  <a:pt x="556227" y="17980"/>
                  <a:pt x="334853" y="39451"/>
                  <a:pt x="0" y="18288"/>
                </a:cubicBezTo>
                <a:cubicBezTo>
                  <a:pt x="95" y="14343"/>
                  <a:pt x="742" y="6860"/>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424F6C8-938C-EF43-8B73-C1842B85FB14}"/>
              </a:ext>
            </a:extLst>
          </p:cNvPr>
          <p:cNvSpPr>
            <a:spLocks noGrp="1"/>
          </p:cNvSpPr>
          <p:nvPr>
            <p:ph idx="1"/>
          </p:nvPr>
        </p:nvSpPr>
        <p:spPr>
          <a:xfrm>
            <a:off x="640081" y="2706624"/>
            <a:ext cx="6241568" cy="3483864"/>
          </a:xfrm>
        </p:spPr>
        <p:txBody>
          <a:bodyPr>
            <a:normAutofit fontScale="92500" lnSpcReduction="10000"/>
          </a:bodyPr>
          <a:lstStyle/>
          <a:p>
            <a:pPr marL="285750">
              <a:spcAft>
                <a:spcPts val="600"/>
              </a:spcAft>
            </a:pPr>
            <a:r>
              <a:rPr lang="en-US" altLang="zh-CN" sz="2400" dirty="0">
                <a:solidFill>
                  <a:srgbClr val="FFFFFF"/>
                </a:solidFill>
              </a:rPr>
              <a:t>The CIFAR-10 dataset consists of 60000 32x32 color images in 10 classes, with 6000 images per class. </a:t>
            </a:r>
          </a:p>
          <a:p>
            <a:pPr marL="285750">
              <a:spcAft>
                <a:spcPts val="600"/>
              </a:spcAft>
            </a:pPr>
            <a:r>
              <a:rPr lang="en-US" altLang="zh-CN" sz="2400" dirty="0">
                <a:solidFill>
                  <a:srgbClr val="FFFFFF"/>
                </a:solidFill>
              </a:rPr>
              <a:t>The dataset is divided into five training batches each with 10000 images and one test batch. </a:t>
            </a:r>
          </a:p>
          <a:p>
            <a:pPr marL="285750">
              <a:spcAft>
                <a:spcPts val="600"/>
              </a:spcAft>
            </a:pPr>
            <a:r>
              <a:rPr lang="en-US" altLang="zh-CN" sz="2400" dirty="0">
                <a:solidFill>
                  <a:srgbClr val="FFFFFF"/>
                </a:solidFill>
              </a:rPr>
              <a:t>There are 50000 training images and 10000 test images.</a:t>
            </a:r>
          </a:p>
          <a:p>
            <a:pPr marL="285750">
              <a:spcAft>
                <a:spcPts val="600"/>
              </a:spcAft>
            </a:pPr>
            <a:r>
              <a:rPr lang="en-US" altLang="zh-CN" sz="2400" dirty="0">
                <a:solidFill>
                  <a:srgbClr val="FFFFFF"/>
                </a:solidFill>
                <a:sym typeface="Helvetica Neue"/>
              </a:rPr>
              <a:t>Here are the classes in the dataset as mentioned below:</a:t>
            </a:r>
          </a:p>
          <a:p>
            <a:endParaRPr lang="en-US" sz="2000" dirty="0">
              <a:solidFill>
                <a:srgbClr val="FFFFFF"/>
              </a:solidFill>
            </a:endParaRPr>
          </a:p>
        </p:txBody>
      </p:sp>
      <p:pic>
        <p:nvPicPr>
          <p:cNvPr id="6" name="图片 3">
            <a:extLst>
              <a:ext uri="{FF2B5EF4-FFF2-40B4-BE49-F238E27FC236}">
                <a16:creationId xmlns:a16="http://schemas.microsoft.com/office/drawing/2014/main" id="{15B77F3A-1F0A-F143-AEB2-3AC6AAE4DFCB}"/>
              </a:ext>
            </a:extLst>
          </p:cNvPr>
          <p:cNvPicPr>
            <a:picLocks noChangeAspect="1"/>
          </p:cNvPicPr>
          <p:nvPr/>
        </p:nvPicPr>
        <p:blipFill>
          <a:blip r:embed="rId2"/>
          <a:stretch>
            <a:fillRect/>
          </a:stretch>
        </p:blipFill>
        <p:spPr>
          <a:xfrm>
            <a:off x="7946152" y="3519909"/>
            <a:ext cx="3728392" cy="2861541"/>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7E539EBC-37E7-D04F-BF8E-5FFBB08BD3F5}"/>
              </a:ext>
            </a:extLst>
          </p:cNvPr>
          <p:cNvPicPr>
            <a:picLocks noChangeAspect="1"/>
          </p:cNvPicPr>
          <p:nvPr/>
        </p:nvPicPr>
        <p:blipFill>
          <a:blip r:embed="rId3"/>
          <a:stretch>
            <a:fillRect/>
          </a:stretch>
        </p:blipFill>
        <p:spPr>
          <a:xfrm>
            <a:off x="7896274" y="329184"/>
            <a:ext cx="3828148" cy="2861541"/>
          </a:xfrm>
          <a:prstGeom prst="rect">
            <a:avLst/>
          </a:prstGeom>
        </p:spPr>
      </p:pic>
    </p:spTree>
    <p:extLst>
      <p:ext uri="{BB962C8B-B14F-4D97-AF65-F5344CB8AC3E}">
        <p14:creationId xmlns:p14="http://schemas.microsoft.com/office/powerpoint/2010/main" val="1768513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E35D-54A9-124F-97F1-E12464AC10CC}"/>
              </a:ext>
            </a:extLst>
          </p:cNvPr>
          <p:cNvSpPr>
            <a:spLocks noGrp="1"/>
          </p:cNvSpPr>
          <p:nvPr>
            <p:ph type="title"/>
          </p:nvPr>
        </p:nvSpPr>
        <p:spPr>
          <a:xfrm>
            <a:off x="4324026" y="241809"/>
            <a:ext cx="7867973" cy="1676603"/>
          </a:xfrm>
        </p:spPr>
        <p:txBody>
          <a:bodyPr>
            <a:normAutofit/>
          </a:bodyPr>
          <a:lstStyle/>
          <a:p>
            <a:pPr algn="ctr"/>
            <a:r>
              <a:rPr lang="en-US" sz="4800" b="1" dirty="0"/>
              <a:t>Objective of the project</a:t>
            </a:r>
          </a:p>
        </p:txBody>
      </p:sp>
      <p:pic>
        <p:nvPicPr>
          <p:cNvPr id="6" name="Picture 5" descr="Background pattern&#10;&#10;Description automatically generated">
            <a:extLst>
              <a:ext uri="{FF2B5EF4-FFF2-40B4-BE49-F238E27FC236}">
                <a16:creationId xmlns:a16="http://schemas.microsoft.com/office/drawing/2014/main" id="{85FE449F-7108-4CC6-9952-63FF8495253F}"/>
              </a:ext>
            </a:extLst>
          </p:cNvPr>
          <p:cNvPicPr>
            <a:picLocks noChangeAspect="1"/>
          </p:cNvPicPr>
          <p:nvPr/>
        </p:nvPicPr>
        <p:blipFill rotWithShape="1">
          <a:blip r:embed="rId2"/>
          <a:srcRect l="20029" r="36373" b="-1"/>
          <a:stretch/>
        </p:blipFill>
        <p:spPr>
          <a:xfrm>
            <a:off x="20" y="10"/>
            <a:ext cx="4556482" cy="6857990"/>
          </a:xfrm>
          <a:prstGeom prst="rect">
            <a:avLst/>
          </a:prstGeom>
          <a:effectLst/>
        </p:spPr>
      </p:pic>
      <p:graphicFrame>
        <p:nvGraphicFramePr>
          <p:cNvPr id="4" name="Content Placeholder 2">
            <a:extLst>
              <a:ext uri="{FF2B5EF4-FFF2-40B4-BE49-F238E27FC236}">
                <a16:creationId xmlns:a16="http://schemas.microsoft.com/office/drawing/2014/main" id="{566A6F1C-8BC6-EF40-AE23-0D4B8BF7EF9F}"/>
              </a:ext>
            </a:extLst>
          </p:cNvPr>
          <p:cNvGraphicFramePr>
            <a:graphicFrameLocks/>
          </p:cNvGraphicFramePr>
          <p:nvPr>
            <p:extLst>
              <p:ext uri="{D42A27DB-BD31-4B8C-83A1-F6EECF244321}">
                <p14:modId xmlns:p14="http://schemas.microsoft.com/office/powerpoint/2010/main" val="754610518"/>
              </p:ext>
            </p:extLst>
          </p:nvPr>
        </p:nvGraphicFramePr>
        <p:xfrm>
          <a:off x="5182406" y="2361453"/>
          <a:ext cx="6534312"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2658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993B13-A863-7045-9C8F-FE078A9560E5}"/>
              </a:ext>
            </a:extLst>
          </p:cNvPr>
          <p:cNvSpPr>
            <a:spLocks noGrp="1"/>
          </p:cNvSpPr>
          <p:nvPr>
            <p:ph type="title"/>
          </p:nvPr>
        </p:nvSpPr>
        <p:spPr>
          <a:xfrm>
            <a:off x="1057025" y="922644"/>
            <a:ext cx="5040285" cy="1169585"/>
          </a:xfrm>
        </p:spPr>
        <p:txBody>
          <a:bodyPr anchor="b">
            <a:normAutofit/>
          </a:bodyPr>
          <a:lstStyle/>
          <a:p>
            <a:r>
              <a:rPr lang="en-US" sz="4000" b="1" dirty="0"/>
              <a:t>One-hot encoding</a:t>
            </a:r>
            <a:endParaRPr lang="en-US" sz="4000" dirty="0"/>
          </a:p>
        </p:txBody>
      </p:sp>
      <p:sp>
        <p:nvSpPr>
          <p:cNvPr id="34"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A56585-8D34-814E-9248-C00BFF5862F7}"/>
              </a:ext>
            </a:extLst>
          </p:cNvPr>
          <p:cNvSpPr>
            <a:spLocks noGrp="1"/>
          </p:cNvSpPr>
          <p:nvPr>
            <p:ph idx="1"/>
          </p:nvPr>
        </p:nvSpPr>
        <p:spPr>
          <a:xfrm>
            <a:off x="903019" y="2277081"/>
            <a:ext cx="4708642" cy="3632493"/>
          </a:xfrm>
        </p:spPr>
        <p:txBody>
          <a:bodyPr anchor="ctr">
            <a:normAutofit/>
          </a:bodyPr>
          <a:lstStyle/>
          <a:p>
            <a:r>
              <a:rPr lang="en-US" sz="2000" dirty="0"/>
              <a:t>Creates a new binary feature for each possible category and assigns a value of 1 to the feature of each sample that corresponds to its original category</a:t>
            </a:r>
          </a:p>
          <a:p>
            <a:r>
              <a:rPr lang="en-US" sz="2000" dirty="0"/>
              <a:t>One-hot encoding is performed on class labels.</a:t>
            </a:r>
          </a:p>
          <a:p>
            <a:r>
              <a:rPr lang="en-US" sz="2000" dirty="0"/>
              <a:t>Since class labels were already integer-coded, hence one-hot coding was applied by defining a function</a:t>
            </a:r>
          </a:p>
          <a:p>
            <a:endParaRPr lang="en-US" sz="2000" dirty="0"/>
          </a:p>
        </p:txBody>
      </p:sp>
      <p:pic>
        <p:nvPicPr>
          <p:cNvPr id="4" name="Picture 3" descr="Graphical user interface, text&#10;&#10;Description automatically generated">
            <a:extLst>
              <a:ext uri="{FF2B5EF4-FFF2-40B4-BE49-F238E27FC236}">
                <a16:creationId xmlns:a16="http://schemas.microsoft.com/office/drawing/2014/main" id="{A0E594DE-01A9-C440-B909-8B81DF31E8DA}"/>
              </a:ext>
            </a:extLst>
          </p:cNvPr>
          <p:cNvPicPr>
            <a:picLocks noChangeAspect="1"/>
          </p:cNvPicPr>
          <p:nvPr/>
        </p:nvPicPr>
        <p:blipFill rotWithShape="1">
          <a:blip r:embed="rId2"/>
          <a:srcRect r="22423"/>
          <a:stretch/>
        </p:blipFill>
        <p:spPr>
          <a:xfrm>
            <a:off x="6745855" y="2132707"/>
            <a:ext cx="4389120" cy="1541510"/>
          </a:xfrm>
          <a:prstGeom prst="rect">
            <a:avLst/>
          </a:prstGeom>
        </p:spPr>
      </p:pic>
      <p:pic>
        <p:nvPicPr>
          <p:cNvPr id="8" name="Picture 7" descr="Shape, table&#10;&#10;Description automatically generated with medium confidence">
            <a:extLst>
              <a:ext uri="{FF2B5EF4-FFF2-40B4-BE49-F238E27FC236}">
                <a16:creationId xmlns:a16="http://schemas.microsoft.com/office/drawing/2014/main" id="{23C466AA-B09F-BD45-9C77-21DEAAE04ABF}"/>
              </a:ext>
            </a:extLst>
          </p:cNvPr>
          <p:cNvPicPr>
            <a:picLocks noChangeAspect="1"/>
          </p:cNvPicPr>
          <p:nvPr/>
        </p:nvPicPr>
        <p:blipFill rotWithShape="1">
          <a:blip r:embed="rId3"/>
          <a:srcRect r="81829"/>
          <a:stretch/>
        </p:blipFill>
        <p:spPr>
          <a:xfrm>
            <a:off x="5661239" y="4215887"/>
            <a:ext cx="1359536" cy="1926591"/>
          </a:xfrm>
          <a:prstGeom prst="rect">
            <a:avLst/>
          </a:prstGeom>
        </p:spPr>
      </p:pic>
      <p:pic>
        <p:nvPicPr>
          <p:cNvPr id="42" name="Picture 41" descr="Shape, table&#10;&#10;Description automatically generated with medium confidence">
            <a:extLst>
              <a:ext uri="{FF2B5EF4-FFF2-40B4-BE49-F238E27FC236}">
                <a16:creationId xmlns:a16="http://schemas.microsoft.com/office/drawing/2014/main" id="{842D91DA-C518-824E-8082-C5CCC10885B5}"/>
              </a:ext>
            </a:extLst>
          </p:cNvPr>
          <p:cNvPicPr>
            <a:picLocks noChangeAspect="1"/>
          </p:cNvPicPr>
          <p:nvPr/>
        </p:nvPicPr>
        <p:blipFill rotWithShape="1">
          <a:blip r:embed="rId3"/>
          <a:srcRect l="48339"/>
          <a:stretch/>
        </p:blipFill>
        <p:spPr>
          <a:xfrm>
            <a:off x="7777995" y="4171034"/>
            <a:ext cx="3865248" cy="1926590"/>
          </a:xfrm>
          <a:prstGeom prst="rect">
            <a:avLst/>
          </a:prstGeom>
        </p:spPr>
      </p:pic>
      <p:sp>
        <p:nvSpPr>
          <p:cNvPr id="10" name="Right Arrow 9">
            <a:extLst>
              <a:ext uri="{FF2B5EF4-FFF2-40B4-BE49-F238E27FC236}">
                <a16:creationId xmlns:a16="http://schemas.microsoft.com/office/drawing/2014/main" id="{F7723261-694A-0049-99F8-A787343631B7}"/>
              </a:ext>
            </a:extLst>
          </p:cNvPr>
          <p:cNvSpPr/>
          <p:nvPr/>
        </p:nvSpPr>
        <p:spPr>
          <a:xfrm>
            <a:off x="7029247" y="4985359"/>
            <a:ext cx="748748" cy="3131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448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3A8E77-D153-2243-B388-AA7744FDF2B0}"/>
              </a:ext>
            </a:extLst>
          </p:cNvPr>
          <p:cNvSpPr>
            <a:spLocks noGrp="1"/>
          </p:cNvSpPr>
          <p:nvPr>
            <p:ph type="title"/>
          </p:nvPr>
        </p:nvSpPr>
        <p:spPr>
          <a:xfrm>
            <a:off x="503734" y="618020"/>
            <a:ext cx="10066122" cy="1298448"/>
          </a:xfrm>
        </p:spPr>
        <p:txBody>
          <a:bodyPr anchor="b">
            <a:normAutofit/>
          </a:bodyPr>
          <a:lstStyle/>
          <a:p>
            <a:r>
              <a:rPr lang="en-US" sz="4800" b="1" dirty="0"/>
              <a:t>Data Pre-Processing</a:t>
            </a:r>
            <a:endParaRPr lang="en-US" sz="4800" dirty="0"/>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ED2E33-B930-914F-B1AD-47D27BA11374}"/>
              </a:ext>
            </a:extLst>
          </p:cNvPr>
          <p:cNvSpPr>
            <a:spLocks noGrp="1"/>
          </p:cNvSpPr>
          <p:nvPr>
            <p:ph idx="1"/>
          </p:nvPr>
        </p:nvSpPr>
        <p:spPr>
          <a:xfrm>
            <a:off x="257670" y="2389218"/>
            <a:ext cx="4530898" cy="3639450"/>
          </a:xfrm>
        </p:spPr>
        <p:txBody>
          <a:bodyPr anchor="ctr">
            <a:normAutofit/>
          </a:bodyPr>
          <a:lstStyle/>
          <a:p>
            <a:r>
              <a:rPr lang="en-US" sz="2000" dirty="0"/>
              <a:t>The data file containing the data is pickled</a:t>
            </a:r>
          </a:p>
          <a:p>
            <a:r>
              <a:rPr lang="en-US" sz="2000" dirty="0"/>
              <a:t>Pickling converts python object into stream of characters</a:t>
            </a:r>
          </a:p>
          <a:p>
            <a:r>
              <a:rPr lang="en-US" sz="2000" dirty="0"/>
              <a:t>To perform data exploration, we unpickle the files using by defining an unpickle function</a:t>
            </a:r>
          </a:p>
          <a:p>
            <a:pPr marL="0" indent="0">
              <a:buNone/>
            </a:pPr>
            <a:endParaRPr lang="en-US" sz="2000" dirty="0"/>
          </a:p>
        </p:txBody>
      </p:sp>
      <p:pic>
        <p:nvPicPr>
          <p:cNvPr id="4" name="Picture 3" descr="A screenshot of a social media post&#10;&#10;Description automatically generated">
            <a:extLst>
              <a:ext uri="{FF2B5EF4-FFF2-40B4-BE49-F238E27FC236}">
                <a16:creationId xmlns:a16="http://schemas.microsoft.com/office/drawing/2014/main" id="{11833372-0201-244D-ABAE-D5BC410A407D}"/>
              </a:ext>
            </a:extLst>
          </p:cNvPr>
          <p:cNvPicPr>
            <a:picLocks noChangeAspect="1"/>
          </p:cNvPicPr>
          <p:nvPr/>
        </p:nvPicPr>
        <p:blipFill rotWithShape="1">
          <a:blip r:embed="rId2"/>
          <a:srcRect l="8685" r="6484"/>
          <a:stretch/>
        </p:blipFill>
        <p:spPr>
          <a:xfrm>
            <a:off x="4735996" y="2553973"/>
            <a:ext cx="6309785" cy="3309939"/>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5690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320D5-96C5-EC47-A202-8317BCDC8E30}"/>
              </a:ext>
            </a:extLst>
          </p:cNvPr>
          <p:cNvSpPr>
            <a:spLocks noGrp="1"/>
          </p:cNvSpPr>
          <p:nvPr>
            <p:ph type="title"/>
          </p:nvPr>
        </p:nvSpPr>
        <p:spPr>
          <a:xfrm>
            <a:off x="496919" y="699920"/>
            <a:ext cx="10066122" cy="1298448"/>
          </a:xfrm>
        </p:spPr>
        <p:txBody>
          <a:bodyPr anchor="b">
            <a:normAutofit/>
          </a:bodyPr>
          <a:lstStyle/>
          <a:p>
            <a:r>
              <a:rPr lang="en-US" sz="4800" b="1" dirty="0"/>
              <a:t>Building CNN Model</a:t>
            </a:r>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BBDDF6-E811-CF4A-82A0-3CAC9AE6570E}"/>
              </a:ext>
            </a:extLst>
          </p:cNvPr>
          <p:cNvSpPr>
            <a:spLocks noGrp="1"/>
          </p:cNvSpPr>
          <p:nvPr>
            <p:ph idx="1"/>
          </p:nvPr>
        </p:nvSpPr>
        <p:spPr>
          <a:xfrm>
            <a:off x="253960" y="2517349"/>
            <a:ext cx="4216489" cy="3639450"/>
          </a:xfrm>
        </p:spPr>
        <p:txBody>
          <a:bodyPr anchor="ctr">
            <a:normAutofit/>
          </a:bodyPr>
          <a:lstStyle/>
          <a:p>
            <a:r>
              <a:rPr lang="en-US" sz="1700" dirty="0"/>
              <a:t>A CNN model works in three stages.</a:t>
            </a:r>
          </a:p>
          <a:p>
            <a:r>
              <a:rPr lang="en-US" sz="1700" dirty="0"/>
              <a:t>First stage, a convolutional layer extracts the features of the image/data. </a:t>
            </a:r>
          </a:p>
          <a:p>
            <a:r>
              <a:rPr lang="en-US" sz="1700" dirty="0"/>
              <a:t>Second stage a pooling layer reduces the dimensionality of the image, so small changes do not create a big change on the model. Simply saying, it prevents over-fitting. </a:t>
            </a:r>
          </a:p>
          <a:p>
            <a:r>
              <a:rPr lang="en-US" sz="1700" dirty="0"/>
              <a:t>Third stage a flattening layer transforms the model in one-dimension and feeds it to the fully connected dense layer. This dense layer then performs prediction of image</a:t>
            </a:r>
          </a:p>
        </p:txBody>
      </p:sp>
      <p:pic>
        <p:nvPicPr>
          <p:cNvPr id="4" name="Content Placeholder 5" descr="A screenshot of a cell phone&#10;&#10;Description automatically generated">
            <a:extLst>
              <a:ext uri="{FF2B5EF4-FFF2-40B4-BE49-F238E27FC236}">
                <a16:creationId xmlns:a16="http://schemas.microsoft.com/office/drawing/2014/main" id="{C7E76B66-81D9-EF4F-B531-56BC1B28556F}"/>
              </a:ext>
            </a:extLst>
          </p:cNvPr>
          <p:cNvPicPr>
            <a:picLocks noChangeAspect="1"/>
          </p:cNvPicPr>
          <p:nvPr/>
        </p:nvPicPr>
        <p:blipFill>
          <a:blip r:embed="rId2"/>
          <a:stretch>
            <a:fillRect/>
          </a:stretch>
        </p:blipFill>
        <p:spPr>
          <a:xfrm>
            <a:off x="4558555" y="3403348"/>
            <a:ext cx="6824808" cy="2559302"/>
          </a:xfrm>
          <a:prstGeom prst="rect">
            <a:avLst/>
          </a:prstGeom>
        </p:spPr>
      </p:pic>
      <p:sp>
        <p:nvSpPr>
          <p:cNvPr id="20" name="Rectangle 19">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414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1E3C-7842-8344-9D55-4637A1677AE2}"/>
              </a:ext>
            </a:extLst>
          </p:cNvPr>
          <p:cNvSpPr>
            <a:spLocks noGrp="1"/>
          </p:cNvSpPr>
          <p:nvPr>
            <p:ph type="title"/>
          </p:nvPr>
        </p:nvSpPr>
        <p:spPr>
          <a:xfrm>
            <a:off x="793661" y="629991"/>
            <a:ext cx="10066122" cy="1298448"/>
          </a:xfrm>
        </p:spPr>
        <p:txBody>
          <a:bodyPr vert="horz" lIns="91440" tIns="45720" rIns="91440" bIns="45720" rtlCol="0" anchor="b">
            <a:normAutofit/>
          </a:bodyPr>
          <a:lstStyle/>
          <a:p>
            <a:r>
              <a:rPr lang="en-US" sz="4800" b="1" kern="1200" dirty="0">
                <a:solidFill>
                  <a:schemeClr val="tx1"/>
                </a:solidFill>
                <a:latin typeface="+mj-lt"/>
                <a:ea typeface="+mj-ea"/>
                <a:cs typeface="+mj-cs"/>
              </a:rPr>
              <a:t>Parameters for CIFAR-10 CNN model</a:t>
            </a:r>
            <a:endParaRPr lang="en-US" sz="4800" kern="1200" dirty="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37F79E6-7F26-8142-88E5-1F9BD5B3EE68}"/>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900" dirty="0"/>
              <a:t>The amount that the weights are updated during training is referred to as the step size or the </a:t>
            </a:r>
            <a:r>
              <a:rPr lang="en-US" sz="1900" b="1" dirty="0"/>
              <a:t>“</a:t>
            </a:r>
            <a:r>
              <a:rPr lang="en-US" sz="1900" b="1" i="1" dirty="0"/>
              <a:t>learning rate</a:t>
            </a:r>
            <a:r>
              <a:rPr lang="en-US" sz="1900" b="1" dirty="0"/>
              <a:t>.”</a:t>
            </a:r>
            <a:br>
              <a:rPr lang="en-US" sz="1900" b="1" dirty="0"/>
            </a:br>
            <a:endParaRPr lang="en-US" sz="1900" b="1" dirty="0"/>
          </a:p>
          <a:p>
            <a:pPr marL="285750" indent="-228600">
              <a:lnSpc>
                <a:spcPct val="90000"/>
              </a:lnSpc>
              <a:spcAft>
                <a:spcPts val="600"/>
              </a:spcAft>
              <a:buFont typeface="Arial" panose="020B0604020202020204" pitchFamily="34" charset="0"/>
              <a:buChar char="•"/>
            </a:pPr>
            <a:r>
              <a:rPr lang="en-US" sz="1900" dirty="0"/>
              <a:t>The batch size is a hyperparameter that defines the number of samples to work through before updating the internal model parameters.</a:t>
            </a:r>
            <a:br>
              <a:rPr lang="en-US" sz="1900" dirty="0"/>
            </a:br>
            <a:endParaRPr lang="en-US" sz="1900" dirty="0"/>
          </a:p>
          <a:p>
            <a:pPr marL="285750" indent="-228600">
              <a:lnSpc>
                <a:spcPct val="90000"/>
              </a:lnSpc>
              <a:spcAft>
                <a:spcPts val="600"/>
              </a:spcAft>
              <a:buFont typeface="Arial" panose="020B0604020202020204" pitchFamily="34" charset="0"/>
              <a:buChar char="•"/>
            </a:pPr>
            <a:r>
              <a:rPr lang="en-US" sz="1900" dirty="0"/>
              <a:t>Epochs is a hyperparameter that defines the number times that the learning algorithm will work through the entire training dataset.</a:t>
            </a:r>
            <a:endParaRPr lang="en-US" sz="1900" b="1" dirty="0"/>
          </a:p>
        </p:txBody>
      </p:sp>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4">
            <a:extLst>
              <a:ext uri="{FF2B5EF4-FFF2-40B4-BE49-F238E27FC236}">
                <a16:creationId xmlns:a16="http://schemas.microsoft.com/office/drawing/2014/main" id="{A92E8AB1-C771-5E4B-B066-7F85760D78E0}"/>
              </a:ext>
            </a:extLst>
          </p:cNvPr>
          <p:cNvGraphicFramePr>
            <a:graphicFrameLocks/>
          </p:cNvGraphicFramePr>
          <p:nvPr>
            <p:extLst>
              <p:ext uri="{D42A27DB-BD31-4B8C-83A1-F6EECF244321}">
                <p14:modId xmlns:p14="http://schemas.microsoft.com/office/powerpoint/2010/main" val="4000713253"/>
              </p:ext>
            </p:extLst>
          </p:nvPr>
        </p:nvGraphicFramePr>
        <p:xfrm>
          <a:off x="5911532" y="2850950"/>
          <a:ext cx="5150278" cy="2604685"/>
        </p:xfrm>
        <a:graphic>
          <a:graphicData uri="http://schemas.openxmlformats.org/drawingml/2006/table">
            <a:tbl>
              <a:tblPr firstRow="1" firstCol="1" bandRow="1">
                <a:tableStyleId>{1E171933-4619-4E11-9A3F-F7608DF75F80}</a:tableStyleId>
              </a:tblPr>
              <a:tblGrid>
                <a:gridCol w="3149341">
                  <a:extLst>
                    <a:ext uri="{9D8B030D-6E8A-4147-A177-3AD203B41FA5}">
                      <a16:colId xmlns:a16="http://schemas.microsoft.com/office/drawing/2014/main" val="1579991714"/>
                    </a:ext>
                  </a:extLst>
                </a:gridCol>
                <a:gridCol w="2000937">
                  <a:extLst>
                    <a:ext uri="{9D8B030D-6E8A-4147-A177-3AD203B41FA5}">
                      <a16:colId xmlns:a16="http://schemas.microsoft.com/office/drawing/2014/main" val="1280719334"/>
                    </a:ext>
                  </a:extLst>
                </a:gridCol>
              </a:tblGrid>
              <a:tr h="512393">
                <a:tc>
                  <a:txBody>
                    <a:bodyPr/>
                    <a:lstStyle/>
                    <a:p>
                      <a:pPr marL="0" marR="0" algn="ctr">
                        <a:spcBef>
                          <a:spcPts val="0"/>
                        </a:spcBef>
                        <a:spcAft>
                          <a:spcPts val="0"/>
                        </a:spcAft>
                      </a:pPr>
                      <a:r>
                        <a:rPr lang="en-US" sz="1600" b="1">
                          <a:solidFill>
                            <a:schemeClr val="tx1">
                              <a:lumMod val="75000"/>
                              <a:lumOff val="25000"/>
                            </a:schemeClr>
                          </a:solidFill>
                          <a:effectLst/>
                        </a:rPr>
                        <a:t>Parameters</a:t>
                      </a:r>
                      <a:endParaRPr lang="en-US" sz="16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tc>
                  <a:txBody>
                    <a:bodyPr/>
                    <a:lstStyle/>
                    <a:p>
                      <a:pPr marL="0" marR="0" algn="ctr">
                        <a:spcBef>
                          <a:spcPts val="0"/>
                        </a:spcBef>
                        <a:spcAft>
                          <a:spcPts val="0"/>
                        </a:spcAft>
                      </a:pPr>
                      <a:r>
                        <a:rPr lang="en-US" sz="1600" b="1">
                          <a:solidFill>
                            <a:schemeClr val="tx1">
                              <a:lumMod val="75000"/>
                              <a:lumOff val="25000"/>
                            </a:schemeClr>
                          </a:solidFill>
                          <a:effectLst/>
                        </a:rPr>
                        <a:t>CIFAR-10</a:t>
                      </a:r>
                      <a:endParaRPr lang="en-US" sz="16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extLst>
                  <a:ext uri="{0D108BD9-81ED-4DB2-BD59-A6C34878D82A}">
                    <a16:rowId xmlns:a16="http://schemas.microsoft.com/office/drawing/2014/main" val="3102905937"/>
                  </a:ext>
                </a:extLst>
              </a:tr>
              <a:tr h="1339286">
                <a:tc>
                  <a:txBody>
                    <a:bodyPr/>
                    <a:lstStyle/>
                    <a:p>
                      <a:pPr marL="0" marR="0">
                        <a:spcBef>
                          <a:spcPts val="0"/>
                        </a:spcBef>
                        <a:spcAft>
                          <a:spcPts val="0"/>
                        </a:spcAft>
                      </a:pPr>
                      <a:r>
                        <a:rPr lang="en-US" sz="1600" b="1" dirty="0" err="1">
                          <a:solidFill>
                            <a:schemeClr val="tx1">
                              <a:lumMod val="75000"/>
                              <a:lumOff val="25000"/>
                            </a:schemeClr>
                          </a:solidFill>
                          <a:effectLst/>
                        </a:rPr>
                        <a:t>Learning_rate</a:t>
                      </a:r>
                      <a:endParaRPr lang="en-US" sz="1600" b="1" dirty="0">
                        <a:solidFill>
                          <a:schemeClr val="tx1">
                            <a:lumMod val="75000"/>
                            <a:lumOff val="25000"/>
                          </a:schemeClr>
                        </a:solidFill>
                        <a:effectLst/>
                      </a:endParaRPr>
                    </a:p>
                    <a:p>
                      <a:pPr marL="0" marR="0">
                        <a:spcBef>
                          <a:spcPts val="0"/>
                        </a:spcBef>
                        <a:spcAft>
                          <a:spcPts val="0"/>
                        </a:spcAft>
                      </a:pPr>
                      <a:r>
                        <a:rPr lang="en-US" sz="1600" b="1" dirty="0" err="1">
                          <a:solidFill>
                            <a:schemeClr val="tx1">
                              <a:lumMod val="75000"/>
                              <a:lumOff val="25000"/>
                            </a:schemeClr>
                          </a:solidFill>
                          <a:effectLst/>
                        </a:rPr>
                        <a:t>batch_size</a:t>
                      </a:r>
                      <a:endParaRPr lang="en-US" sz="1600" b="1" dirty="0">
                        <a:solidFill>
                          <a:schemeClr val="tx1">
                            <a:lumMod val="75000"/>
                            <a:lumOff val="25000"/>
                          </a:schemeClr>
                        </a:solidFill>
                        <a:effectLst/>
                      </a:endParaRPr>
                    </a:p>
                    <a:p>
                      <a:pPr marL="0" marR="0">
                        <a:spcBef>
                          <a:spcPts val="0"/>
                        </a:spcBef>
                        <a:spcAft>
                          <a:spcPts val="0"/>
                        </a:spcAft>
                      </a:pPr>
                      <a:r>
                        <a:rPr lang="en-US" sz="1600" b="1" dirty="0">
                          <a:solidFill>
                            <a:schemeClr val="tx1">
                              <a:lumMod val="75000"/>
                              <a:lumOff val="25000"/>
                            </a:schemeClr>
                          </a:solidFill>
                          <a:effectLst/>
                        </a:rPr>
                        <a:t>Training Steps</a:t>
                      </a:r>
                    </a:p>
                    <a:p>
                      <a:pPr marL="0" marR="0">
                        <a:spcBef>
                          <a:spcPts val="0"/>
                        </a:spcBef>
                        <a:spcAft>
                          <a:spcPts val="0"/>
                        </a:spcAft>
                      </a:pPr>
                      <a:r>
                        <a:rPr lang="en-US" sz="1600" b="1" dirty="0">
                          <a:solidFill>
                            <a:schemeClr val="tx1">
                              <a:lumMod val="75000"/>
                              <a:lumOff val="25000"/>
                            </a:schemeClr>
                          </a:solidFill>
                          <a:effectLst/>
                        </a:rPr>
                        <a:t>Number of Convolution Layers</a:t>
                      </a:r>
                      <a:endParaRPr lang="en-US" sz="1600" b="1"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tc>
                  <a:txBody>
                    <a:bodyPr/>
                    <a:lstStyle/>
                    <a:p>
                      <a:pPr marL="0" marR="0" algn="ctr">
                        <a:spcBef>
                          <a:spcPts val="0"/>
                        </a:spcBef>
                        <a:spcAft>
                          <a:spcPts val="0"/>
                        </a:spcAft>
                      </a:pPr>
                      <a:r>
                        <a:rPr lang="en-US" sz="1600" dirty="0">
                          <a:solidFill>
                            <a:schemeClr val="tx1">
                              <a:lumMod val="75000"/>
                              <a:lumOff val="25000"/>
                            </a:schemeClr>
                          </a:solidFill>
                          <a:effectLst/>
                        </a:rPr>
                        <a:t>0.001</a:t>
                      </a:r>
                    </a:p>
                    <a:p>
                      <a:pPr marL="0" marR="0" algn="ctr">
                        <a:spcBef>
                          <a:spcPts val="0"/>
                        </a:spcBef>
                        <a:spcAft>
                          <a:spcPts val="0"/>
                        </a:spcAft>
                      </a:pPr>
                      <a:r>
                        <a:rPr lang="en-US" sz="1600" dirty="0">
                          <a:solidFill>
                            <a:schemeClr val="tx1">
                              <a:lumMod val="75000"/>
                              <a:lumOff val="25000"/>
                            </a:schemeClr>
                          </a:solidFill>
                          <a:effectLst/>
                        </a:rPr>
                        <a:t>100</a:t>
                      </a:r>
                    </a:p>
                    <a:p>
                      <a:pPr marL="0" marR="0" algn="ctr">
                        <a:spcBef>
                          <a:spcPts val="0"/>
                        </a:spcBef>
                        <a:spcAft>
                          <a:spcPts val="0"/>
                        </a:spcAft>
                      </a:pPr>
                      <a:r>
                        <a:rPr lang="en-US" sz="1600" dirty="0">
                          <a:solidFill>
                            <a:schemeClr val="tx1">
                              <a:lumMod val="75000"/>
                              <a:lumOff val="25000"/>
                            </a:schemeClr>
                          </a:solidFill>
                          <a:effectLst/>
                        </a:rPr>
                        <a:t>5000</a:t>
                      </a:r>
                    </a:p>
                    <a:p>
                      <a:pPr marL="0" marR="0" algn="ctr">
                        <a:spcBef>
                          <a:spcPts val="0"/>
                        </a:spcBef>
                        <a:spcAft>
                          <a:spcPts val="0"/>
                        </a:spcAft>
                      </a:pPr>
                      <a:r>
                        <a:rPr lang="en-US" sz="1600" dirty="0">
                          <a:solidFill>
                            <a:schemeClr val="tx1">
                              <a:lumMod val="75000"/>
                              <a:lumOff val="25000"/>
                            </a:schemeClr>
                          </a:solidFill>
                          <a:effectLst/>
                        </a:rPr>
                        <a:t>2</a:t>
                      </a:r>
                      <a:endParaRPr lang="en-US" sz="16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extLst>
                  <a:ext uri="{0D108BD9-81ED-4DB2-BD59-A6C34878D82A}">
                    <a16:rowId xmlns:a16="http://schemas.microsoft.com/office/drawing/2014/main" val="4132213825"/>
                  </a:ext>
                </a:extLst>
              </a:tr>
              <a:tr h="753006">
                <a:tc>
                  <a:txBody>
                    <a:bodyPr/>
                    <a:lstStyle/>
                    <a:p>
                      <a:pPr marL="0" marR="0">
                        <a:spcBef>
                          <a:spcPts val="0"/>
                        </a:spcBef>
                        <a:spcAft>
                          <a:spcPts val="0"/>
                        </a:spcAft>
                      </a:pPr>
                      <a:r>
                        <a:rPr lang="en-US" sz="1600" b="1">
                          <a:solidFill>
                            <a:schemeClr val="tx1">
                              <a:lumMod val="75000"/>
                              <a:lumOff val="25000"/>
                            </a:schemeClr>
                          </a:solidFill>
                          <a:effectLst/>
                        </a:rPr>
                        <a:t>Final Accuracy_of the test set</a:t>
                      </a:r>
                      <a:endParaRPr lang="en-US" sz="1600" b="1">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tc>
                  <a:txBody>
                    <a:bodyPr/>
                    <a:lstStyle/>
                    <a:p>
                      <a:pPr marL="0" marR="0" algn="ctr">
                        <a:spcBef>
                          <a:spcPts val="0"/>
                        </a:spcBef>
                        <a:spcAft>
                          <a:spcPts val="0"/>
                        </a:spcAft>
                        <a:tabLst>
                          <a:tab pos="1308100" algn="l"/>
                        </a:tabLst>
                      </a:pPr>
                      <a:r>
                        <a:rPr lang="en-US" sz="1600" dirty="0">
                          <a:solidFill>
                            <a:schemeClr val="tx1">
                              <a:lumMod val="75000"/>
                              <a:lumOff val="25000"/>
                            </a:schemeClr>
                          </a:solidFill>
                          <a:effectLst/>
                        </a:rPr>
                        <a:t>62.23%</a:t>
                      </a:r>
                      <a:endParaRPr lang="en-US" sz="1600" dirty="0">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46671" marR="185003" marT="123336" marB="123336"/>
                </a:tc>
                <a:extLst>
                  <a:ext uri="{0D108BD9-81ED-4DB2-BD59-A6C34878D82A}">
                    <a16:rowId xmlns:a16="http://schemas.microsoft.com/office/drawing/2014/main" val="869525111"/>
                  </a:ext>
                </a:extLst>
              </a:tr>
            </a:tbl>
          </a:graphicData>
        </a:graphic>
      </p:graphicFrame>
    </p:spTree>
    <p:extLst>
      <p:ext uri="{BB962C8B-B14F-4D97-AF65-F5344CB8AC3E}">
        <p14:creationId xmlns:p14="http://schemas.microsoft.com/office/powerpoint/2010/main" val="308236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32A9F0-F70F-5347-8C9C-6BA080C6AD17}"/>
              </a:ext>
            </a:extLst>
          </p:cNvPr>
          <p:cNvSpPr>
            <a:spLocks noGrp="1"/>
          </p:cNvSpPr>
          <p:nvPr>
            <p:ph type="title"/>
          </p:nvPr>
        </p:nvSpPr>
        <p:spPr>
          <a:xfrm>
            <a:off x="682829" y="542011"/>
            <a:ext cx="5143000" cy="1298448"/>
          </a:xfrm>
        </p:spPr>
        <p:txBody>
          <a:bodyPr anchor="b">
            <a:normAutofit/>
          </a:bodyPr>
          <a:lstStyle/>
          <a:p>
            <a:r>
              <a:rPr lang="en-US" b="1" dirty="0"/>
              <a:t>Results &amp; Conclusion</a:t>
            </a:r>
          </a:p>
        </p:txBody>
      </p:sp>
      <p:sp>
        <p:nvSpPr>
          <p:cNvPr id="18"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738E9A-20D7-384C-8D6D-ABF63CDEA93F}"/>
              </a:ext>
            </a:extLst>
          </p:cNvPr>
          <p:cNvSpPr>
            <a:spLocks noGrp="1"/>
          </p:cNvSpPr>
          <p:nvPr>
            <p:ph idx="1"/>
          </p:nvPr>
        </p:nvSpPr>
        <p:spPr>
          <a:xfrm>
            <a:off x="571997" y="2674417"/>
            <a:ext cx="5364665" cy="3902485"/>
          </a:xfrm>
        </p:spPr>
        <p:txBody>
          <a:bodyPr anchor="ctr">
            <a:normAutofit fontScale="92500"/>
          </a:bodyPr>
          <a:lstStyle/>
          <a:p>
            <a:r>
              <a:rPr lang="en-US" sz="1900" dirty="0"/>
              <a:t>The training steps are 5000.</a:t>
            </a:r>
          </a:p>
          <a:p>
            <a:r>
              <a:rPr lang="en-US" sz="1900" dirty="0"/>
              <a:t>Network was tested after every 100 steps of training.</a:t>
            </a:r>
          </a:p>
          <a:p>
            <a:r>
              <a:rPr lang="en-US" sz="1900" dirty="0"/>
              <a:t>Accuracy reached about 60% at step 3900.</a:t>
            </a:r>
          </a:p>
          <a:p>
            <a:r>
              <a:rPr lang="en-US" sz="1900" dirty="0"/>
              <a:t>The result of the testing shows 62.23% of test accuracy. The model appears to have average accuracy. It can be further improved.</a:t>
            </a:r>
          </a:p>
          <a:p>
            <a:r>
              <a:rPr lang="en-US" sz="1900" dirty="0"/>
              <a:t>Hyper parameters defined in the model determine the optimization behavior (learning rate, batch size, etc.). </a:t>
            </a:r>
          </a:p>
          <a:p>
            <a:r>
              <a:rPr lang="en-US" sz="1900" dirty="0"/>
              <a:t>The accuracy is not very high. The model can be redesigned or hyperparameters can be changed using trial and error to check for increased accuracy</a:t>
            </a:r>
          </a:p>
          <a:p>
            <a:endParaRPr lang="en-US" sz="1400" dirty="0"/>
          </a:p>
          <a:p>
            <a:endParaRPr lang="en-US" sz="1400" dirty="0"/>
          </a:p>
          <a:p>
            <a:endParaRPr lang="en-US" sz="1400" dirty="0"/>
          </a:p>
        </p:txBody>
      </p:sp>
      <p:sp>
        <p:nvSpPr>
          <p:cNvPr id="20"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E36415-712A-414E-822D-296009E42CAD}"/>
              </a:ext>
            </a:extLst>
          </p:cNvPr>
          <p:cNvPicPr>
            <a:picLocks noChangeAspect="1"/>
          </p:cNvPicPr>
          <p:nvPr/>
        </p:nvPicPr>
        <p:blipFill>
          <a:blip r:embed="rId2"/>
          <a:stretch>
            <a:fillRect/>
          </a:stretch>
        </p:blipFill>
        <p:spPr>
          <a:xfrm>
            <a:off x="6255340" y="2469325"/>
            <a:ext cx="4444909" cy="3735497"/>
          </a:xfrm>
          <a:prstGeom prst="rect">
            <a:avLst/>
          </a:prstGeom>
        </p:spPr>
      </p:pic>
    </p:spTree>
    <p:extLst>
      <p:ext uri="{BB962C8B-B14F-4D97-AF65-F5344CB8AC3E}">
        <p14:creationId xmlns:p14="http://schemas.microsoft.com/office/powerpoint/2010/main" val="2146957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A8A2EE-D346-9F46-8CE8-FBC909B84AF7}"/>
              </a:ext>
            </a:extLst>
          </p:cNvPr>
          <p:cNvSpPr>
            <a:spLocks noGrp="1"/>
          </p:cNvSpPr>
          <p:nvPr>
            <p:ph type="title"/>
          </p:nvPr>
        </p:nvSpPr>
        <p:spPr>
          <a:xfrm>
            <a:off x="0" y="1035085"/>
            <a:ext cx="12191999" cy="781699"/>
          </a:xfrm>
        </p:spPr>
        <p:txBody>
          <a:bodyPr anchor="b">
            <a:normAutofit/>
          </a:bodyPr>
          <a:lstStyle/>
          <a:p>
            <a:pPr algn="ctr"/>
            <a:r>
              <a:rPr lang="en-US" sz="4000" b="1" dirty="0"/>
              <a:t>Comparison of MNIST and CIFAR-10 Accuracy</a:t>
            </a:r>
          </a:p>
        </p:txBody>
      </p:sp>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34569C-3AAC-4B4F-BE82-A053DF290FB5}"/>
              </a:ext>
            </a:extLst>
          </p:cNvPr>
          <p:cNvSpPr>
            <a:spLocks noGrp="1"/>
          </p:cNvSpPr>
          <p:nvPr>
            <p:ph idx="1"/>
          </p:nvPr>
        </p:nvSpPr>
        <p:spPr>
          <a:xfrm>
            <a:off x="793661" y="2599509"/>
            <a:ext cx="4530898" cy="3639450"/>
          </a:xfrm>
        </p:spPr>
        <p:txBody>
          <a:bodyPr anchor="ctr">
            <a:normAutofit/>
          </a:bodyPr>
          <a:lstStyle/>
          <a:p>
            <a:r>
              <a:rPr lang="en-US" sz="2000" dirty="0"/>
              <a:t>The accuracy of the model MNIST is about 98.49% with 5000 training steps and one epoch but for the CIFAR-10 it is 62.23%</a:t>
            </a:r>
          </a:p>
          <a:p>
            <a:r>
              <a:rPr lang="en-US" sz="2000" dirty="0"/>
              <a:t>The accuracy of MNIST data reached to 90.27% in step 500 and gradually increased to 98.49%. However, for CIFAR-10 data the test accuracy reached 61.33% in step 1000 and gradually increased to 62.13% in the step 4300.</a:t>
            </a:r>
          </a:p>
          <a:p>
            <a:endParaRPr lang="en-US" sz="2000" dirty="0"/>
          </a:p>
        </p:txBody>
      </p:sp>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hart 3">
            <a:extLst>
              <a:ext uri="{FF2B5EF4-FFF2-40B4-BE49-F238E27FC236}">
                <a16:creationId xmlns:a16="http://schemas.microsoft.com/office/drawing/2014/main" id="{7224B13F-D767-9841-B1B2-5FC966398D71}"/>
              </a:ext>
            </a:extLst>
          </p:cNvPr>
          <p:cNvGraphicFramePr/>
          <p:nvPr>
            <p:extLst>
              <p:ext uri="{D42A27DB-BD31-4B8C-83A1-F6EECF244321}">
                <p14:modId xmlns:p14="http://schemas.microsoft.com/office/powerpoint/2010/main" val="1044946011"/>
              </p:ext>
            </p:extLst>
          </p:nvPr>
        </p:nvGraphicFramePr>
        <p:xfrm>
          <a:off x="5911532" y="2484255"/>
          <a:ext cx="5150277" cy="37142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60173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1C689-362E-2341-A99C-8C6B0B18B666}"/>
              </a:ext>
            </a:extLst>
          </p:cNvPr>
          <p:cNvSpPr>
            <a:spLocks noGrp="1"/>
          </p:cNvSpPr>
          <p:nvPr>
            <p:ph type="title"/>
          </p:nvPr>
        </p:nvSpPr>
        <p:spPr>
          <a:xfrm>
            <a:off x="879869" y="617869"/>
            <a:ext cx="10574724" cy="1188950"/>
          </a:xfrm>
        </p:spPr>
        <p:txBody>
          <a:bodyPr anchor="b">
            <a:normAutofit/>
          </a:bodyPr>
          <a:lstStyle/>
          <a:p>
            <a:r>
              <a:rPr lang="en-US" sz="4000" b="1" dirty="0"/>
              <a:t>Gap in performance amongst both models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B38F5C-40E0-B047-8845-47E88403D171}"/>
              </a:ext>
            </a:extLst>
          </p:cNvPr>
          <p:cNvSpPr>
            <a:spLocks noGrp="1"/>
          </p:cNvSpPr>
          <p:nvPr>
            <p:ph idx="1"/>
          </p:nvPr>
        </p:nvSpPr>
        <p:spPr>
          <a:xfrm>
            <a:off x="793660" y="2292263"/>
            <a:ext cx="10143668" cy="3742777"/>
          </a:xfrm>
        </p:spPr>
        <p:txBody>
          <a:bodyPr anchor="ctr">
            <a:normAutofit/>
          </a:bodyPr>
          <a:lstStyle/>
          <a:p>
            <a:r>
              <a:rPr lang="en-US" sz="2400" dirty="0"/>
              <a:t>This gap in the accuracies could be due to various reasons.</a:t>
            </a:r>
          </a:p>
          <a:p>
            <a:r>
              <a:rPr lang="en-US" sz="2400" dirty="0"/>
              <a:t>The CNN model works differently with different datasets even if we set the same parameters and layers which is sometimes called stochastic nature of the algorithm.</a:t>
            </a:r>
          </a:p>
          <a:p>
            <a:r>
              <a:rPr lang="en-US" sz="2400" dirty="0"/>
              <a:t>While training the model, the learning capability of the model depends on the batch size, learning rate, epochs, convolution layers, etc.</a:t>
            </a:r>
          </a:p>
          <a:p>
            <a:r>
              <a:rPr lang="en-US" sz="2400" dirty="0"/>
              <a:t>MNIST data was normalized which was not the case with CIFAR-10.</a:t>
            </a:r>
          </a:p>
        </p:txBody>
      </p:sp>
    </p:spTree>
    <p:extLst>
      <p:ext uri="{BB962C8B-B14F-4D97-AF65-F5344CB8AC3E}">
        <p14:creationId xmlns:p14="http://schemas.microsoft.com/office/powerpoint/2010/main" val="1994351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4D2B2D-9CEE-FD4F-9F04-DEB5D001E6E5}"/>
              </a:ext>
            </a:extLst>
          </p:cNvPr>
          <p:cNvSpPr>
            <a:spLocks noGrp="1"/>
          </p:cNvSpPr>
          <p:nvPr>
            <p:ph type="title"/>
          </p:nvPr>
        </p:nvSpPr>
        <p:spPr>
          <a:xfrm>
            <a:off x="793662" y="386930"/>
            <a:ext cx="10066122" cy="1298448"/>
          </a:xfrm>
        </p:spPr>
        <p:txBody>
          <a:bodyPr anchor="b">
            <a:normAutofit/>
          </a:bodyPr>
          <a:lstStyle/>
          <a:p>
            <a:r>
              <a:rPr lang="en-US" sz="4800" b="1" dirty="0"/>
              <a:t>Improving the CIFAR-10 model</a:t>
            </a:r>
          </a:p>
        </p:txBody>
      </p:sp>
      <p:sp>
        <p:nvSpPr>
          <p:cNvPr id="22" name="Rectangle 2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9E2B2A-CB7D-9844-993B-64CFA4DC1238}"/>
              </a:ext>
            </a:extLst>
          </p:cNvPr>
          <p:cNvSpPr>
            <a:spLocks noGrp="1"/>
          </p:cNvSpPr>
          <p:nvPr>
            <p:ph idx="1"/>
          </p:nvPr>
        </p:nvSpPr>
        <p:spPr>
          <a:xfrm>
            <a:off x="793661" y="2599509"/>
            <a:ext cx="4530898" cy="3639450"/>
          </a:xfrm>
        </p:spPr>
        <p:txBody>
          <a:bodyPr anchor="ctr">
            <a:normAutofit/>
          </a:bodyPr>
          <a:lstStyle/>
          <a:p>
            <a:r>
              <a:rPr lang="en-US" sz="1700" dirty="0"/>
              <a:t>There are two cases that were designed to improve the accuracy of the CIFAR-10 dataset.</a:t>
            </a:r>
          </a:p>
          <a:p>
            <a:r>
              <a:rPr lang="en-US" sz="1700" dirty="0"/>
              <a:t>Accuracy improved from (62.23%) to approximately 68% in both the cases. Case 1 took lesser time to execute than case 2 due to lesser number of training  steps.</a:t>
            </a:r>
          </a:p>
          <a:p>
            <a:r>
              <a:rPr lang="en-US" sz="1700" dirty="0"/>
              <a:t>Due to similar accuracy that was gained from case 1 and case 2, I will prefer case 1 since it takes lesser time to execute and still gives great accuracy. This model got about 10% of the accuracy gain.</a:t>
            </a:r>
          </a:p>
          <a:p>
            <a:endParaRPr lang="en-US" sz="1700" dirty="0"/>
          </a:p>
        </p:txBody>
      </p:sp>
      <p:sp>
        <p:nvSpPr>
          <p:cNvPr id="26" name="Rectangle 2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63F243EB-7B4B-CE42-B7EC-B51E33F097DE}"/>
              </a:ext>
            </a:extLst>
          </p:cNvPr>
          <p:cNvGraphicFramePr>
            <a:graphicFrameLocks noGrp="1"/>
          </p:cNvGraphicFramePr>
          <p:nvPr>
            <p:extLst>
              <p:ext uri="{D42A27DB-BD31-4B8C-83A1-F6EECF244321}">
                <p14:modId xmlns:p14="http://schemas.microsoft.com/office/powerpoint/2010/main" val="417514761"/>
              </p:ext>
            </p:extLst>
          </p:nvPr>
        </p:nvGraphicFramePr>
        <p:xfrm>
          <a:off x="5703376" y="2780068"/>
          <a:ext cx="5358436" cy="2257772"/>
        </p:xfrm>
        <a:graphic>
          <a:graphicData uri="http://schemas.openxmlformats.org/drawingml/2006/table">
            <a:tbl>
              <a:tblPr firstRow="1" firstCol="1" bandRow="1">
                <a:tableStyleId>{5C22544A-7EE6-4342-B048-85BDC9FD1C3A}</a:tableStyleId>
              </a:tblPr>
              <a:tblGrid>
                <a:gridCol w="2312782">
                  <a:extLst>
                    <a:ext uri="{9D8B030D-6E8A-4147-A177-3AD203B41FA5}">
                      <a16:colId xmlns:a16="http://schemas.microsoft.com/office/drawing/2014/main" val="3149036456"/>
                    </a:ext>
                  </a:extLst>
                </a:gridCol>
                <a:gridCol w="987932">
                  <a:extLst>
                    <a:ext uri="{9D8B030D-6E8A-4147-A177-3AD203B41FA5}">
                      <a16:colId xmlns:a16="http://schemas.microsoft.com/office/drawing/2014/main" val="760796933"/>
                    </a:ext>
                  </a:extLst>
                </a:gridCol>
                <a:gridCol w="1028861">
                  <a:extLst>
                    <a:ext uri="{9D8B030D-6E8A-4147-A177-3AD203B41FA5}">
                      <a16:colId xmlns:a16="http://schemas.microsoft.com/office/drawing/2014/main" val="2915526949"/>
                    </a:ext>
                  </a:extLst>
                </a:gridCol>
                <a:gridCol w="1028861">
                  <a:extLst>
                    <a:ext uri="{9D8B030D-6E8A-4147-A177-3AD203B41FA5}">
                      <a16:colId xmlns:a16="http://schemas.microsoft.com/office/drawing/2014/main" val="85299876"/>
                    </a:ext>
                  </a:extLst>
                </a:gridCol>
              </a:tblGrid>
              <a:tr h="389640">
                <a:tc>
                  <a:txBody>
                    <a:bodyPr/>
                    <a:lstStyle/>
                    <a:p>
                      <a:pPr marL="0" marR="0" algn="ctr">
                        <a:spcBef>
                          <a:spcPts val="0"/>
                        </a:spcBef>
                        <a:spcAft>
                          <a:spcPts val="0"/>
                        </a:spcAft>
                      </a:pPr>
                      <a:r>
                        <a:rPr lang="en-US" sz="1600">
                          <a:effectLst/>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a:effectLst/>
                        </a:rPr>
                        <a:t>Case 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a:effectLst/>
                        </a:rPr>
                        <a:t>Case 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a:effectLst/>
                        </a:rPr>
                        <a:t>Case 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extLst>
                  <a:ext uri="{0D108BD9-81ED-4DB2-BD59-A6C34878D82A}">
                    <a16:rowId xmlns:a16="http://schemas.microsoft.com/office/drawing/2014/main" val="23461768"/>
                  </a:ext>
                </a:extLst>
              </a:tr>
              <a:tr h="1478492">
                <a:tc>
                  <a:txBody>
                    <a:bodyPr/>
                    <a:lstStyle/>
                    <a:p>
                      <a:pPr marL="0" marR="0" algn="l">
                        <a:spcBef>
                          <a:spcPts val="0"/>
                        </a:spcBef>
                        <a:spcAft>
                          <a:spcPts val="0"/>
                        </a:spcAft>
                      </a:pPr>
                      <a:r>
                        <a:rPr lang="en-US" sz="1600">
                          <a:effectLst/>
                        </a:rPr>
                        <a:t>Learning_rate</a:t>
                      </a:r>
                    </a:p>
                    <a:p>
                      <a:pPr marL="0" marR="0" algn="l">
                        <a:spcBef>
                          <a:spcPts val="0"/>
                        </a:spcBef>
                        <a:spcAft>
                          <a:spcPts val="0"/>
                        </a:spcAft>
                      </a:pPr>
                      <a:r>
                        <a:rPr lang="en-US" sz="1600">
                          <a:effectLst/>
                        </a:rPr>
                        <a:t>batch_size</a:t>
                      </a:r>
                    </a:p>
                    <a:p>
                      <a:pPr marL="0" marR="0" algn="l">
                        <a:spcBef>
                          <a:spcPts val="0"/>
                        </a:spcBef>
                        <a:spcAft>
                          <a:spcPts val="0"/>
                        </a:spcAft>
                      </a:pPr>
                      <a:r>
                        <a:rPr lang="en-US" sz="1600">
                          <a:effectLst/>
                        </a:rPr>
                        <a:t>training_step</a:t>
                      </a:r>
                    </a:p>
                    <a:p>
                      <a:pPr marL="0" marR="0" algn="l">
                        <a:spcBef>
                          <a:spcPts val="0"/>
                        </a:spcBef>
                        <a:spcAft>
                          <a:spcPts val="0"/>
                        </a:spcAft>
                      </a:pPr>
                      <a:r>
                        <a:rPr lang="en-US" sz="1600">
                          <a:effectLst/>
                        </a:rPr>
                        <a:t>Number of Convolution Layers</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a:effectLst/>
                        </a:rPr>
                        <a:t>0.0001</a:t>
                      </a:r>
                    </a:p>
                    <a:p>
                      <a:pPr marL="0" marR="0" algn="ctr">
                        <a:spcBef>
                          <a:spcPts val="0"/>
                        </a:spcBef>
                        <a:spcAft>
                          <a:spcPts val="0"/>
                        </a:spcAft>
                      </a:pPr>
                      <a:r>
                        <a:rPr lang="en-US" sz="1600">
                          <a:effectLst/>
                        </a:rPr>
                        <a:t>100</a:t>
                      </a:r>
                    </a:p>
                    <a:p>
                      <a:pPr marL="0" marR="0" algn="ctr">
                        <a:spcBef>
                          <a:spcPts val="0"/>
                        </a:spcBef>
                        <a:spcAft>
                          <a:spcPts val="0"/>
                        </a:spcAft>
                      </a:pPr>
                      <a:r>
                        <a:rPr lang="en-US" sz="1600">
                          <a:effectLst/>
                        </a:rPr>
                        <a:t>10000</a:t>
                      </a:r>
                    </a:p>
                    <a:p>
                      <a:pPr marL="0" marR="0" algn="ctr">
                        <a:spcBef>
                          <a:spcPts val="0"/>
                        </a:spcBef>
                        <a:spcAft>
                          <a:spcPts val="0"/>
                        </a:spcAft>
                      </a:pPr>
                      <a:r>
                        <a:rPr lang="en-US" sz="1600">
                          <a:effectLst/>
                        </a:rPr>
                        <a:t>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dirty="0">
                          <a:effectLst/>
                        </a:rPr>
                        <a:t>0.0001</a:t>
                      </a:r>
                    </a:p>
                    <a:p>
                      <a:pPr marL="0" marR="0" algn="ctr">
                        <a:spcBef>
                          <a:spcPts val="0"/>
                        </a:spcBef>
                        <a:spcAft>
                          <a:spcPts val="0"/>
                        </a:spcAft>
                      </a:pPr>
                      <a:r>
                        <a:rPr lang="en-US" sz="1600" dirty="0">
                          <a:effectLst/>
                        </a:rPr>
                        <a:t>100</a:t>
                      </a:r>
                    </a:p>
                    <a:p>
                      <a:pPr marL="0" marR="0" algn="ctr">
                        <a:spcBef>
                          <a:spcPts val="0"/>
                        </a:spcBef>
                        <a:spcAft>
                          <a:spcPts val="0"/>
                        </a:spcAft>
                      </a:pPr>
                      <a:r>
                        <a:rPr lang="en-US" sz="1600" dirty="0">
                          <a:effectLst/>
                        </a:rPr>
                        <a:t>15000</a:t>
                      </a:r>
                    </a:p>
                    <a:p>
                      <a:pPr marL="0" marR="0" algn="ctr">
                        <a:spcBef>
                          <a:spcPts val="0"/>
                        </a:spcBef>
                        <a:spcAft>
                          <a:spcPts val="0"/>
                        </a:spcAft>
                      </a:pPr>
                      <a:r>
                        <a:rPr lang="en-US" sz="1600" dirty="0">
                          <a:effectLst/>
                        </a:rPr>
                        <a:t>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pPr>
                      <a:r>
                        <a:rPr lang="en-US" sz="1600" b="1" dirty="0">
                          <a:effectLst/>
                        </a:rPr>
                        <a:t>0.001</a:t>
                      </a:r>
                    </a:p>
                    <a:p>
                      <a:pPr marL="0" marR="0" algn="ctr">
                        <a:spcBef>
                          <a:spcPts val="0"/>
                        </a:spcBef>
                        <a:spcAft>
                          <a:spcPts val="0"/>
                        </a:spcAft>
                      </a:pPr>
                      <a:r>
                        <a:rPr lang="en-US" sz="1600" b="1" dirty="0">
                          <a:effectLst/>
                        </a:rPr>
                        <a:t>100</a:t>
                      </a:r>
                    </a:p>
                    <a:p>
                      <a:pPr marL="0" marR="0" algn="ctr">
                        <a:spcBef>
                          <a:spcPts val="0"/>
                        </a:spcBef>
                        <a:spcAft>
                          <a:spcPts val="0"/>
                        </a:spcAft>
                      </a:pPr>
                      <a:r>
                        <a:rPr lang="en-US" sz="1600" b="1" dirty="0">
                          <a:effectLst/>
                        </a:rPr>
                        <a:t>5000</a:t>
                      </a:r>
                    </a:p>
                    <a:p>
                      <a:pPr marL="0" marR="0" algn="ctr">
                        <a:spcBef>
                          <a:spcPts val="0"/>
                        </a:spcBef>
                        <a:spcAft>
                          <a:spcPts val="0"/>
                        </a:spcAft>
                      </a:pPr>
                      <a:r>
                        <a:rPr lang="en-US" sz="1600" b="1" dirty="0">
                          <a:effectLst/>
                        </a:rPr>
                        <a:t>2</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extLst>
                  <a:ext uri="{0D108BD9-81ED-4DB2-BD59-A6C34878D82A}">
                    <a16:rowId xmlns:a16="http://schemas.microsoft.com/office/drawing/2014/main" val="4074287939"/>
                  </a:ext>
                </a:extLst>
              </a:tr>
              <a:tr h="389640">
                <a:tc>
                  <a:txBody>
                    <a:bodyPr/>
                    <a:lstStyle/>
                    <a:p>
                      <a:pPr marL="0" marR="0" algn="l">
                        <a:spcBef>
                          <a:spcPts val="0"/>
                        </a:spcBef>
                        <a:spcAft>
                          <a:spcPts val="0"/>
                        </a:spcAft>
                      </a:pPr>
                      <a:r>
                        <a:rPr lang="en-US" sz="1600">
                          <a:effectLst/>
                        </a:rPr>
                        <a:t>Accuracy_Evaluation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tabLst>
                          <a:tab pos="1308100" algn="l"/>
                        </a:tabLst>
                      </a:pPr>
                      <a:r>
                        <a:rPr lang="en-US" sz="1600" dirty="0">
                          <a:effectLst/>
                        </a:rPr>
                        <a:t>67.73%</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tabLst>
                          <a:tab pos="1308100" algn="l"/>
                        </a:tabLst>
                      </a:pPr>
                      <a:r>
                        <a:rPr lang="en-US" sz="1600" dirty="0">
                          <a:effectLst/>
                        </a:rPr>
                        <a:t>69.62%</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tc>
                  <a:txBody>
                    <a:bodyPr/>
                    <a:lstStyle/>
                    <a:p>
                      <a:pPr marL="0" marR="0" algn="ctr">
                        <a:spcBef>
                          <a:spcPts val="0"/>
                        </a:spcBef>
                        <a:spcAft>
                          <a:spcPts val="0"/>
                        </a:spcAft>
                        <a:tabLst>
                          <a:tab pos="1308100" algn="l"/>
                        </a:tabLst>
                      </a:pPr>
                      <a:r>
                        <a:rPr lang="en-US" sz="1600" b="1" dirty="0">
                          <a:effectLst/>
                        </a:rPr>
                        <a:t>69.60%</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9448" marR="89448" marT="0" marB="0"/>
                </a:tc>
                <a:extLst>
                  <a:ext uri="{0D108BD9-81ED-4DB2-BD59-A6C34878D82A}">
                    <a16:rowId xmlns:a16="http://schemas.microsoft.com/office/drawing/2014/main" val="270927500"/>
                  </a:ext>
                </a:extLst>
              </a:tr>
            </a:tbl>
          </a:graphicData>
        </a:graphic>
      </p:graphicFrame>
    </p:spTree>
    <p:extLst>
      <p:ext uri="{BB962C8B-B14F-4D97-AF65-F5344CB8AC3E}">
        <p14:creationId xmlns:p14="http://schemas.microsoft.com/office/powerpoint/2010/main" val="211948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1BE29-25A8-8447-B3EA-444B0D9C739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Evolution of Artificial Intelligence</a:t>
            </a:r>
          </a:p>
        </p:txBody>
      </p:sp>
      <p:pic>
        <p:nvPicPr>
          <p:cNvPr id="2050" name="Picture 2" descr="5 ways Deep Learning is changing our day-to-day life | by Data-Driven  Science | The Startup | Medium">
            <a:extLst>
              <a:ext uri="{FF2B5EF4-FFF2-40B4-BE49-F238E27FC236}">
                <a16:creationId xmlns:a16="http://schemas.microsoft.com/office/drawing/2014/main" id="{E5999755-3D9D-5B45-BD33-32D3F3B915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90267" y="1691556"/>
            <a:ext cx="9743454" cy="472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6524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4" name="Rectangle 70">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825DA7-D07F-D842-846C-883DF27B8F75}"/>
              </a:ext>
            </a:extLst>
          </p:cNvPr>
          <p:cNvSpPr>
            <a:spLocks noGrp="1"/>
          </p:cNvSpPr>
          <p:nvPr>
            <p:ph type="title"/>
          </p:nvPr>
        </p:nvSpPr>
        <p:spPr>
          <a:xfrm>
            <a:off x="589560" y="856180"/>
            <a:ext cx="5279408" cy="1128068"/>
          </a:xfrm>
        </p:spPr>
        <p:txBody>
          <a:bodyPr vert="horz" lIns="91440" tIns="45720" rIns="91440" bIns="45720" rtlCol="0" anchor="ctr">
            <a:normAutofit/>
          </a:bodyPr>
          <a:lstStyle/>
          <a:p>
            <a:r>
              <a:rPr lang="en-US" sz="4000" b="1" kern="1200" dirty="0">
                <a:solidFill>
                  <a:schemeClr val="tx1"/>
                </a:solidFill>
                <a:latin typeface="+mj-lt"/>
                <a:ea typeface="+mj-ea"/>
                <a:cs typeface="+mj-cs"/>
              </a:rPr>
              <a:t>Effect of Learning Rate </a:t>
            </a:r>
          </a:p>
        </p:txBody>
      </p:sp>
      <p:grpSp>
        <p:nvGrpSpPr>
          <p:cNvPr id="2055"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56"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AA9DC2-D98F-E544-9E4B-5197704A8BCB}"/>
              </a:ext>
            </a:extLst>
          </p:cNvPr>
          <p:cNvSpPr/>
          <p:nvPr/>
        </p:nvSpPr>
        <p:spPr>
          <a:xfrm>
            <a:off x="590719" y="2330505"/>
            <a:ext cx="5762144" cy="4526860"/>
          </a:xfrm>
          <a:prstGeom prst="rect">
            <a:avLst/>
          </a:prstGeom>
        </p:spPr>
        <p:txBody>
          <a:bodyPr vert="horz" lIns="91440" tIns="45720" rIns="91440" bIns="45720" rtlCol="0" anchor="ctr">
            <a:normAutofit fontScale="92500" lnSpcReduction="10000"/>
          </a:bodyPr>
          <a:lstStyle/>
          <a:p>
            <a:pPr marL="285750" indent="-228600">
              <a:lnSpc>
                <a:spcPct val="90000"/>
              </a:lnSpc>
              <a:spcAft>
                <a:spcPts val="600"/>
              </a:spcAft>
              <a:buFont typeface="Arial" panose="020B0604020202020204" pitchFamily="34" charset="0"/>
              <a:buChar char="•"/>
            </a:pPr>
            <a:r>
              <a:rPr lang="en-US" sz="2000" dirty="0"/>
              <a:t>The learning rate hyperparameter controls the rate or speed at which the model learns. </a:t>
            </a:r>
          </a:p>
          <a:p>
            <a:pPr marL="57150">
              <a:lnSpc>
                <a:spcPct val="90000"/>
              </a:lnSpc>
              <a:spcAft>
                <a:spcPts val="600"/>
              </a:spcAft>
            </a:pPr>
            <a:endParaRPr lang="en-US" sz="2000" dirty="0"/>
          </a:p>
          <a:p>
            <a:pPr marL="285750" indent="-228600">
              <a:lnSpc>
                <a:spcPct val="90000"/>
              </a:lnSpc>
              <a:spcAft>
                <a:spcPts val="600"/>
              </a:spcAft>
              <a:buFont typeface="Arial" panose="020B0604020202020204" pitchFamily="34" charset="0"/>
              <a:buChar char="•"/>
            </a:pPr>
            <a:r>
              <a:rPr lang="en-US" sz="2000" dirty="0"/>
              <a:t>The model will learn to best approximate the function given available resources (the number of layers and the number of nodes per layer with number of training epochs (passes through the training data).</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 large learning rate allows the model to learn faster, at the cost of arriving on a sub-optimal final set of weights. </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dirty="0"/>
              <a:t>A smaller learning rate may allow the model to learn a more optimal or even globally optimal set of weights but may take significantly longer to train.</a:t>
            </a:r>
          </a:p>
          <a:p>
            <a:pPr indent="-228600">
              <a:lnSpc>
                <a:spcPct val="90000"/>
              </a:lnSpc>
              <a:spcAft>
                <a:spcPts val="600"/>
              </a:spcAft>
              <a:buFont typeface="Arial" panose="020B0604020202020204" pitchFamily="34" charset="0"/>
              <a:buChar char="•"/>
            </a:pPr>
            <a:endParaRPr lang="en-US" sz="1600" dirty="0"/>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1-Cycle Schedule - DeepSpeed">
            <a:extLst>
              <a:ext uri="{FF2B5EF4-FFF2-40B4-BE49-F238E27FC236}">
                <a16:creationId xmlns:a16="http://schemas.microsoft.com/office/drawing/2014/main" id="{6E2DA86F-9094-1A45-9364-9096CDD781B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4537" r="4" b="4"/>
          <a:stretch/>
        </p:blipFill>
        <p:spPr bwMode="auto">
          <a:xfrm>
            <a:off x="6916249" y="510914"/>
            <a:ext cx="4712364" cy="2699142"/>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hart&#10;&#10;Description automatically generated with medium confidence">
            <a:extLst>
              <a:ext uri="{FF2B5EF4-FFF2-40B4-BE49-F238E27FC236}">
                <a16:creationId xmlns:a16="http://schemas.microsoft.com/office/drawing/2014/main" id="{43F4FBC0-0EC3-B24B-88B6-8ACE4979C5AE}"/>
              </a:ext>
            </a:extLst>
          </p:cNvPr>
          <p:cNvPicPr preferRelativeResize="0">
            <a:picLocks/>
          </p:cNvPicPr>
          <p:nvPr/>
        </p:nvPicPr>
        <p:blipFill rotWithShape="1">
          <a:blip r:embed="rId4"/>
          <a:srcRect r="4637" b="-1"/>
          <a:stretch/>
        </p:blipFill>
        <p:spPr>
          <a:xfrm>
            <a:off x="6863328" y="3707894"/>
            <a:ext cx="4754880" cy="2518756"/>
          </a:xfrm>
          <a:prstGeom prst="rect">
            <a:avLst/>
          </a:prstGeom>
        </p:spPr>
      </p:pic>
    </p:spTree>
    <p:extLst>
      <p:ext uri="{BB962C8B-B14F-4D97-AF65-F5344CB8AC3E}">
        <p14:creationId xmlns:p14="http://schemas.microsoft.com/office/powerpoint/2010/main" val="3838540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3" name="Rectangle 12">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5B209F-9BB2-FC4F-94A4-6DE697F292DA}"/>
              </a:ext>
            </a:extLst>
          </p:cNvPr>
          <p:cNvSpPr>
            <a:spLocks noGrp="1"/>
          </p:cNvSpPr>
          <p:nvPr>
            <p:ph type="title"/>
          </p:nvPr>
        </p:nvSpPr>
        <p:spPr>
          <a:xfrm>
            <a:off x="838200" y="681037"/>
            <a:ext cx="10515600" cy="937582"/>
          </a:xfrm>
        </p:spPr>
        <p:txBody>
          <a:bodyPr>
            <a:normAutofit/>
          </a:bodyPr>
          <a:lstStyle/>
          <a:p>
            <a:pPr algn="ctr"/>
            <a:r>
              <a:rPr lang="en-US" sz="4000" b="1" dirty="0"/>
              <a:t>Conclusion</a:t>
            </a:r>
            <a:endParaRPr lang="en-US" sz="4000" dirty="0"/>
          </a:p>
        </p:txBody>
      </p:sp>
      <p:graphicFrame>
        <p:nvGraphicFramePr>
          <p:cNvPr id="5" name="Content Placeholder 2">
            <a:extLst>
              <a:ext uri="{FF2B5EF4-FFF2-40B4-BE49-F238E27FC236}">
                <a16:creationId xmlns:a16="http://schemas.microsoft.com/office/drawing/2014/main" id="{FC93FF51-2B9E-4A3D-A110-E22B207B561E}"/>
              </a:ext>
            </a:extLst>
          </p:cNvPr>
          <p:cNvGraphicFramePr>
            <a:graphicFrameLocks noGrp="1"/>
          </p:cNvGraphicFramePr>
          <p:nvPr>
            <p:ph idx="1"/>
            <p:extLst>
              <p:ext uri="{D42A27DB-BD31-4B8C-83A1-F6EECF244321}">
                <p14:modId xmlns:p14="http://schemas.microsoft.com/office/powerpoint/2010/main" val="27492047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801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09A308-210A-9847-BE11-1DF7F58F0D6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Difference between AI and its subsets</a:t>
            </a:r>
          </a:p>
        </p:txBody>
      </p:sp>
      <p:pic>
        <p:nvPicPr>
          <p:cNvPr id="4098" name="Picture 2" descr="Natural Language Processing (NLP) Simplified : A Step-by-step Guide">
            <a:extLst>
              <a:ext uri="{FF2B5EF4-FFF2-40B4-BE49-F238E27FC236}">
                <a16:creationId xmlns:a16="http://schemas.microsoft.com/office/drawing/2014/main" id="{07BCEA8A-A0DD-4249-A5C0-8DC9C5DEC2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405"/>
          <a:stretch/>
        </p:blipFill>
        <p:spPr bwMode="auto">
          <a:xfrm>
            <a:off x="1881401" y="1714576"/>
            <a:ext cx="8429197" cy="4935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25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6"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212DE-9CE8-1047-9656-E1B88E631B9D}"/>
              </a:ext>
            </a:extLst>
          </p:cNvPr>
          <p:cNvSpPr>
            <a:spLocks noGrp="1"/>
          </p:cNvSpPr>
          <p:nvPr>
            <p:ph type="title"/>
          </p:nvPr>
        </p:nvSpPr>
        <p:spPr>
          <a:xfrm>
            <a:off x="630936" y="640080"/>
            <a:ext cx="4818888" cy="1481328"/>
          </a:xfrm>
        </p:spPr>
        <p:txBody>
          <a:bodyPr anchor="b">
            <a:normAutofit/>
          </a:bodyPr>
          <a:lstStyle/>
          <a:p>
            <a:r>
              <a:rPr lang="en-US" sz="3800" dirty="0"/>
              <a:t>Why Deep Learning is so popular these days?</a:t>
            </a:r>
          </a:p>
        </p:txBody>
      </p:sp>
      <p:sp>
        <p:nvSpPr>
          <p:cNvPr id="819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2E72258-1409-0443-A76A-E39BDDDCC647}"/>
              </a:ext>
            </a:extLst>
          </p:cNvPr>
          <p:cNvSpPr>
            <a:spLocks noGrp="1"/>
          </p:cNvSpPr>
          <p:nvPr>
            <p:ph idx="1"/>
          </p:nvPr>
        </p:nvSpPr>
        <p:spPr>
          <a:xfrm>
            <a:off x="630936" y="2660904"/>
            <a:ext cx="4818888" cy="3547872"/>
          </a:xfrm>
        </p:spPr>
        <p:txBody>
          <a:bodyPr anchor="t">
            <a:normAutofit/>
          </a:bodyPr>
          <a:lstStyle/>
          <a:p>
            <a:r>
              <a:rPr lang="en-US" sz="2200" dirty="0"/>
              <a:t>Deep Learning system engineers its own features as much as is feasible.</a:t>
            </a:r>
          </a:p>
          <a:p>
            <a:r>
              <a:rPr lang="en-US" sz="2200" dirty="0"/>
              <a:t>Creates large-scale neural nets that allow the computer to learn and “think” by itself without the need for direct human intervention.</a:t>
            </a:r>
          </a:p>
          <a:p>
            <a:r>
              <a:rPr lang="en-US" sz="2200" dirty="0"/>
              <a:t>Supremacy in accuracy when trained with huge amount of data.</a:t>
            </a:r>
          </a:p>
        </p:txBody>
      </p:sp>
      <p:pic>
        <p:nvPicPr>
          <p:cNvPr id="8194" name="Picture 2" descr="Deep Learning vs Classical Machine Learning | by George Seif | Towards Data  Science">
            <a:extLst>
              <a:ext uri="{FF2B5EF4-FFF2-40B4-BE49-F238E27FC236}">
                <a16:creationId xmlns:a16="http://schemas.microsoft.com/office/drawing/2014/main" id="{B0E1CB8E-2EFB-A94C-861A-AC574C5F79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956" r="6656" b="12037"/>
          <a:stretch/>
        </p:blipFill>
        <p:spPr bwMode="auto">
          <a:xfrm>
            <a:off x="6099048" y="1327134"/>
            <a:ext cx="5458968" cy="4203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794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28B0D3F-DDC7-4C43-8DC1-2AC3E7107729}"/>
              </a:ext>
            </a:extLst>
          </p:cNvPr>
          <p:cNvGraphicFramePr>
            <a:graphicFrameLocks noGrp="1"/>
          </p:cNvGraphicFramePr>
          <p:nvPr>
            <p:ph idx="1"/>
            <p:extLst>
              <p:ext uri="{D42A27DB-BD31-4B8C-83A1-F6EECF244321}">
                <p14:modId xmlns:p14="http://schemas.microsoft.com/office/powerpoint/2010/main" val="3665100016"/>
              </p:ext>
            </p:extLst>
          </p:nvPr>
        </p:nvGraphicFramePr>
        <p:xfrm>
          <a:off x="110835" y="1325862"/>
          <a:ext cx="11693237" cy="52186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a:extLst>
              <a:ext uri="{FF2B5EF4-FFF2-40B4-BE49-F238E27FC236}">
                <a16:creationId xmlns:a16="http://schemas.microsoft.com/office/drawing/2014/main" id="{BF5CEC4F-01F6-F448-B313-D12EE7183228}"/>
              </a:ext>
            </a:extLst>
          </p:cNvPr>
          <p:cNvSpPr txBox="1">
            <a:spLocks/>
          </p:cNvSpPr>
          <p:nvPr/>
        </p:nvSpPr>
        <p:spPr>
          <a:xfrm>
            <a:off x="0" y="313449"/>
            <a:ext cx="12192000" cy="744836"/>
          </a:xfrm>
          <a:prstGeom prst="rect">
            <a:avLst/>
          </a:prstGeom>
          <a:solidFill>
            <a:schemeClr val="bg2">
              <a:lumMod val="1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Deep Learning Architecture</a:t>
            </a:r>
          </a:p>
        </p:txBody>
      </p:sp>
    </p:spTree>
    <p:extLst>
      <p:ext uri="{BB962C8B-B14F-4D97-AF65-F5344CB8AC3E}">
        <p14:creationId xmlns:p14="http://schemas.microsoft.com/office/powerpoint/2010/main" val="3189896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E73E34-8DC5-BC4A-8A06-34A9E420E188}"/>
              </a:ext>
            </a:extLst>
          </p:cNvPr>
          <p:cNvSpPr>
            <a:spLocks noGrp="1"/>
          </p:cNvSpPr>
          <p:nvPr>
            <p:ph idx="1"/>
          </p:nvPr>
        </p:nvSpPr>
        <p:spPr>
          <a:xfrm>
            <a:off x="506185" y="1771491"/>
            <a:ext cx="11103429" cy="4270080"/>
          </a:xfrm>
        </p:spPr>
        <p:txBody>
          <a:bodyPr>
            <a:normAutofit lnSpcReduction="10000"/>
          </a:bodyPr>
          <a:lstStyle/>
          <a:p>
            <a:r>
              <a:rPr lang="en-US" sz="2400" dirty="0"/>
              <a:t>Main motive : simulate human-like decision making. </a:t>
            </a:r>
          </a:p>
          <a:p>
            <a:r>
              <a:rPr lang="en-US" sz="2400" dirty="0"/>
              <a:t>Neurons in the brain pass the signals to perform the actions. Similarly, artificial neurons connect in a neural network to perform tasks clustering, classification, or regression.</a:t>
            </a:r>
          </a:p>
          <a:p>
            <a:r>
              <a:rPr lang="en-US" sz="2400" dirty="0"/>
              <a:t> The neural network sorts the unlabeled data according to the similarities of the data. </a:t>
            </a:r>
          </a:p>
          <a:p>
            <a:pPr marL="0" indent="0">
              <a:buNone/>
            </a:pPr>
            <a:endParaRPr lang="en-US" sz="2400" dirty="0"/>
          </a:p>
          <a:p>
            <a:pPr marL="0" indent="0" fontAlgn="base">
              <a:buNone/>
            </a:pPr>
            <a:r>
              <a:rPr lang="en-US" sz="2400" dirty="0"/>
              <a:t>Neurons are grouped into three different types of layers:</a:t>
            </a:r>
          </a:p>
          <a:p>
            <a:pPr fontAlgn="base"/>
            <a:r>
              <a:rPr lang="en-US" sz="2400" b="1" dirty="0"/>
              <a:t>Input layer : </a:t>
            </a:r>
            <a:r>
              <a:rPr lang="en-US" sz="2400" dirty="0"/>
              <a:t>Receives input from the observations</a:t>
            </a:r>
            <a:endParaRPr lang="en-US" sz="2400" b="1" dirty="0"/>
          </a:p>
          <a:p>
            <a:pPr fontAlgn="base"/>
            <a:r>
              <a:rPr lang="en-US" sz="2400" b="1" dirty="0"/>
              <a:t>Hidden layer : </a:t>
            </a:r>
            <a:r>
              <a:rPr lang="en-US" sz="2400" dirty="0"/>
              <a:t>Nonlinear processing for feature extraction and transformation</a:t>
            </a:r>
            <a:endParaRPr lang="en-US" sz="2400" b="1" dirty="0"/>
          </a:p>
          <a:p>
            <a:pPr fontAlgn="base"/>
            <a:r>
              <a:rPr lang="en-US" sz="2400" b="1" dirty="0"/>
              <a:t>Output layer: </a:t>
            </a:r>
            <a:r>
              <a:rPr lang="en-US" sz="2400" dirty="0"/>
              <a:t>Desired result </a:t>
            </a:r>
          </a:p>
        </p:txBody>
      </p:sp>
      <p:sp>
        <p:nvSpPr>
          <p:cNvPr id="9" name="Title 1">
            <a:extLst>
              <a:ext uri="{FF2B5EF4-FFF2-40B4-BE49-F238E27FC236}">
                <a16:creationId xmlns:a16="http://schemas.microsoft.com/office/drawing/2014/main" id="{01D4DD91-002E-244E-8284-A3D8964549A5}"/>
              </a:ext>
            </a:extLst>
          </p:cNvPr>
          <p:cNvSpPr txBox="1">
            <a:spLocks/>
          </p:cNvSpPr>
          <p:nvPr/>
        </p:nvSpPr>
        <p:spPr>
          <a:xfrm>
            <a:off x="0" y="545633"/>
            <a:ext cx="12192000" cy="744836"/>
          </a:xfrm>
          <a:prstGeom prst="rect">
            <a:avLst/>
          </a:prstGeom>
          <a:solidFill>
            <a:schemeClr val="bg2">
              <a:lumMod val="1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bg1"/>
                </a:solidFill>
              </a:rPr>
              <a:t>How Deep Learning Works?</a:t>
            </a:r>
          </a:p>
        </p:txBody>
      </p:sp>
    </p:spTree>
    <p:extLst>
      <p:ext uri="{BB962C8B-B14F-4D97-AF65-F5344CB8AC3E}">
        <p14:creationId xmlns:p14="http://schemas.microsoft.com/office/powerpoint/2010/main" val="281630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5D27B-174C-3B43-BA8B-1C017574830D}"/>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Architecture of a Neural Network</a:t>
            </a:r>
          </a:p>
        </p:txBody>
      </p:sp>
      <p:pic>
        <p:nvPicPr>
          <p:cNvPr id="53" name="Picture 2" descr="What is Deep Learning and How It Works-MSR Blogs">
            <a:extLst>
              <a:ext uri="{FF2B5EF4-FFF2-40B4-BE49-F238E27FC236}">
                <a16:creationId xmlns:a16="http://schemas.microsoft.com/office/drawing/2014/main" id="{EB9E6D62-71FC-8749-A7D4-7648DB3F91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82793" y="2147668"/>
            <a:ext cx="9826413" cy="3684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39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33C204-EBB7-3E4C-815F-4BC6AAC35F37}"/>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Common Activation Functions</a:t>
            </a:r>
          </a:p>
        </p:txBody>
      </p:sp>
      <p:pic>
        <p:nvPicPr>
          <p:cNvPr id="7170" name="Picture 2" descr="A gentle introduction to deep learning in R using Keras">
            <a:extLst>
              <a:ext uri="{FF2B5EF4-FFF2-40B4-BE49-F238E27FC236}">
                <a16:creationId xmlns:a16="http://schemas.microsoft.com/office/drawing/2014/main" id="{063D6250-0D10-0845-9A55-2724914309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09461" y="1977796"/>
            <a:ext cx="10905066" cy="381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962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1932</Words>
  <Application>Microsoft Macintosh PowerPoint</Application>
  <PresentationFormat>Widescreen</PresentationFormat>
  <Paragraphs>182</Paragraphs>
  <Slides>31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Garamond</vt:lpstr>
      <vt:lpstr>Times New Roman</vt:lpstr>
      <vt:lpstr>Office Theme</vt:lpstr>
      <vt:lpstr>Final Project: ADTA 5550 Deep Learning with Big Data</vt:lpstr>
      <vt:lpstr>PowerPoint Presentation</vt:lpstr>
      <vt:lpstr>Evolution of Artificial Intelligence</vt:lpstr>
      <vt:lpstr>Difference between AI and its subsets</vt:lpstr>
      <vt:lpstr>Why Deep Learning is so popular these days?</vt:lpstr>
      <vt:lpstr>PowerPoint Presentation</vt:lpstr>
      <vt:lpstr>PowerPoint Presentation</vt:lpstr>
      <vt:lpstr>Architecture of a Neural Network</vt:lpstr>
      <vt:lpstr>Common Activation Functions</vt:lpstr>
      <vt:lpstr>Activation: ReLU</vt:lpstr>
      <vt:lpstr>SoftMax function</vt:lpstr>
      <vt:lpstr>Why GPU matters in Deep Learning?</vt:lpstr>
      <vt:lpstr>PowerPoint Presentation</vt:lpstr>
      <vt:lpstr>PowerPoint Presentation</vt:lpstr>
      <vt:lpstr>Convolution Neural Networks</vt:lpstr>
      <vt:lpstr>CNNs</vt:lpstr>
      <vt:lpstr>PowerPoint Presentation</vt:lpstr>
      <vt:lpstr>When to use Deep Learning or not over others?</vt:lpstr>
      <vt:lpstr>Classification Example – MNIST </vt:lpstr>
      <vt:lpstr>About the CIFAR10 dataset</vt:lpstr>
      <vt:lpstr>Objective of the project</vt:lpstr>
      <vt:lpstr>One-hot encoding</vt:lpstr>
      <vt:lpstr>Data Pre-Processing</vt:lpstr>
      <vt:lpstr>Building CNN Model</vt:lpstr>
      <vt:lpstr>Parameters for CIFAR-10 CNN model</vt:lpstr>
      <vt:lpstr>Results &amp; Conclusion</vt:lpstr>
      <vt:lpstr>Comparison of MNIST and CIFAR-10 Accuracy</vt:lpstr>
      <vt:lpstr>Gap in performance amongst both models</vt:lpstr>
      <vt:lpstr>Improving the CIFAR-10 model</vt:lpstr>
      <vt:lpstr>Effect of Learning Rate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ADTA 5550 Deep Learning with Big Data</dc:title>
  <dc:creator>Garg, Mudita</dc:creator>
  <cp:lastModifiedBy>Garg, Mudita</cp:lastModifiedBy>
  <cp:revision>66</cp:revision>
  <dcterms:created xsi:type="dcterms:W3CDTF">2021-12-03T20:52:13Z</dcterms:created>
  <dcterms:modified xsi:type="dcterms:W3CDTF">2021-12-04T23:36:46Z</dcterms:modified>
</cp:coreProperties>
</file>